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2" r:id="rId2"/>
    <p:sldId id="278" r:id="rId3"/>
    <p:sldId id="275" r:id="rId4"/>
    <p:sldId id="272" r:id="rId5"/>
    <p:sldId id="279" r:id="rId6"/>
    <p:sldId id="277" r:id="rId7"/>
    <p:sldId id="284" r:id="rId8"/>
    <p:sldId id="260" r:id="rId9"/>
    <p:sldId id="285" r:id="rId10"/>
    <p:sldId id="283" r:id="rId11"/>
    <p:sldId id="281" r:id="rId12"/>
    <p:sldId id="28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43" autoAdjust="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556EA-CC6D-4555-BFC2-DD9B362C61BA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75DF9-4D43-4E04-8E77-CB25E73ADF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810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75DF9-4D43-4E04-8E77-CB25E73ADF6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875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8713-8A1A-465A-9913-75B5EA99D2A8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88882-B1D1-4DD8-AC36-AF28D0B88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092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8713-8A1A-465A-9913-75B5EA99D2A8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88882-B1D1-4DD8-AC36-AF28D0B88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465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8713-8A1A-465A-9913-75B5EA99D2A8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88882-B1D1-4DD8-AC36-AF28D0B88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646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8713-8A1A-465A-9913-75B5EA99D2A8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88882-B1D1-4DD8-AC36-AF28D0B88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546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8713-8A1A-465A-9913-75B5EA99D2A8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88882-B1D1-4DD8-AC36-AF28D0B88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77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8713-8A1A-465A-9913-75B5EA99D2A8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88882-B1D1-4DD8-AC36-AF28D0B88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745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8713-8A1A-465A-9913-75B5EA99D2A8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88882-B1D1-4DD8-AC36-AF28D0B88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08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8713-8A1A-465A-9913-75B5EA99D2A8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88882-B1D1-4DD8-AC36-AF28D0B88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31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8713-8A1A-465A-9913-75B5EA99D2A8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88882-B1D1-4DD8-AC36-AF28D0B88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47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8713-8A1A-465A-9913-75B5EA99D2A8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88882-B1D1-4DD8-AC36-AF28D0B88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071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8713-8A1A-465A-9913-75B5EA99D2A8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88882-B1D1-4DD8-AC36-AF28D0B88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6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88713-8A1A-465A-9913-75B5EA99D2A8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88882-B1D1-4DD8-AC36-AF28D0B88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2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45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4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11" Type="http://schemas.openxmlformats.org/officeDocument/2006/relationships/image" Target="../media/image21.wmf"/><Relationship Id="rId5" Type="http://schemas.openxmlformats.org/officeDocument/2006/relationships/oleObject" Target="../embeddings/oleObject8.bin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18.wmf"/><Relationship Id="rId9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wmf"/><Relationship Id="rId11" Type="http://schemas.openxmlformats.org/officeDocument/2006/relationships/image" Target="../media/image27.png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png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706" y="4149080"/>
            <a:ext cx="7222702" cy="1008112"/>
          </a:xfrm>
        </p:spPr>
        <p:txBody>
          <a:bodyPr>
            <a:noAutofit/>
          </a:bodyPr>
          <a:lstStyle/>
          <a:p>
            <a:r>
              <a:rPr lang="en-GB" sz="2000" dirty="0"/>
              <a:t>PROMIS project:</a:t>
            </a:r>
            <a:br>
              <a:rPr lang="en-GB" sz="2000" dirty="0"/>
            </a:br>
            <a:r>
              <a:rPr lang="en-GB" sz="2000" b="1" dirty="0"/>
              <a:t>“</a:t>
            </a:r>
            <a:r>
              <a:rPr lang="en-US" sz="2000" b="1" dirty="0"/>
              <a:t>Electron transport in novel Mid-IR materials and devices</a:t>
            </a:r>
            <a:r>
              <a:rPr lang="en-US" sz="2000" b="1" dirty="0" smtClean="0"/>
              <a:t>”</a:t>
            </a:r>
            <a:endParaRPr lang="en-GB" sz="2000" b="1" dirty="0"/>
          </a:p>
        </p:txBody>
      </p:sp>
      <p:sp>
        <p:nvSpPr>
          <p:cNvPr id="4" name="AutoShape 5" descr="Risultati immagini per PROMIS  postgraduate research on dilute metamorph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7" descr="Risultati immagini per PROMIS  postgraduate research on dilute metamorphi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9465" name="Picture 9" descr="PROMI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933" y="5754745"/>
            <a:ext cx="1872505" cy="54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7" name="Picture 11" descr="https://upload.wikimedia.org/wikipedia/en/thumb/8/84/European_Commission.svg/1280px-European_Commission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565" y="5609280"/>
            <a:ext cx="1008112" cy="69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9" name="Picture 13" descr="https://www.uni-bonn.de/research/office-for-research/7.1-funding-advisory/images-and-logos-1/logo-marie-curi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781" y="5754745"/>
            <a:ext cx="568732" cy="55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1" name="Picture 15" descr="http://webmastercentre.co.uk/sites/default/files/testimonial/screenshots/UoN-UK-C-M.BlueRG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12983"/>
            <a:ext cx="2190139" cy="91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12240" y="548680"/>
            <a:ext cx="78488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 smtClean="0">
                <a:solidFill>
                  <a:srgbClr val="FF0000"/>
                </a:solidFill>
              </a:rPr>
              <a:t>Resonant Zener tunnelling via </a:t>
            </a:r>
            <a:br>
              <a:rPr lang="en-GB" sz="2600" b="1" dirty="0" smtClean="0">
                <a:solidFill>
                  <a:srgbClr val="FF0000"/>
                </a:solidFill>
              </a:rPr>
            </a:br>
            <a:r>
              <a:rPr lang="en-GB" sz="2600" b="1" dirty="0" smtClean="0">
                <a:solidFill>
                  <a:srgbClr val="FF0000"/>
                </a:solidFill>
              </a:rPr>
              <a:t>zero-dimensional states in a narrow gap </a:t>
            </a:r>
            <a:r>
              <a:rPr lang="en-GB" sz="2600" b="1" dirty="0" err="1" smtClean="0">
                <a:solidFill>
                  <a:srgbClr val="FF0000"/>
                </a:solidFill>
              </a:rPr>
              <a:t>InAsN</a:t>
            </a:r>
            <a:r>
              <a:rPr lang="en-GB" sz="2600" b="1" dirty="0" smtClean="0">
                <a:solidFill>
                  <a:srgbClr val="FF0000"/>
                </a:solidFill>
              </a:rPr>
              <a:t> diode</a:t>
            </a:r>
          </a:p>
        </p:txBody>
      </p:sp>
      <p:sp>
        <p:nvSpPr>
          <p:cNvPr id="10" name="AutoShape 2" descr="Risultati immagini per lancaster universit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Risultati immagini per lancaster universit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6" descr="Risultati immagini per lancaster university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512" name="Picture 8" descr="http://www.lancaster.ac.uk/media/lancaster-university/style-assets/images/bg-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623" y="2933660"/>
            <a:ext cx="2041641" cy="63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407871" y="1609775"/>
            <a:ext cx="4176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Davide Maria Di Paola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School of Physics and Astronomy </a:t>
            </a:r>
            <a:br>
              <a:rPr lang="en-GB" dirty="0"/>
            </a:br>
            <a:r>
              <a:rPr lang="en-GB" dirty="0"/>
              <a:t> The University of </a:t>
            </a:r>
            <a:r>
              <a:rPr lang="en-GB" dirty="0" smtClean="0"/>
              <a:t>Nottingham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848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054" y="0"/>
            <a:ext cx="916605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tx2"/>
                </a:solidFill>
              </a:rPr>
              <a:t>In(</a:t>
            </a:r>
            <a:r>
              <a:rPr lang="en-GB" sz="2800" b="1" dirty="0" err="1" smtClean="0">
                <a:solidFill>
                  <a:schemeClr val="tx2"/>
                </a:solidFill>
              </a:rPr>
              <a:t>AsN</a:t>
            </a:r>
            <a:r>
              <a:rPr lang="en-GB" sz="2800" b="1" dirty="0" smtClean="0">
                <a:solidFill>
                  <a:schemeClr val="tx2"/>
                </a:solidFill>
              </a:rPr>
              <a:t>) Resonant Tunnelling Diodes (RTDs)</a:t>
            </a:r>
            <a:endParaRPr lang="en-GB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228884"/>
              </p:ext>
            </p:extLst>
          </p:nvPr>
        </p:nvGraphicFramePr>
        <p:xfrm>
          <a:off x="2483768" y="1772816"/>
          <a:ext cx="5020201" cy="3511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3" name="Graph" r:id="rId3" imgW="4159800" imgH="2907720" progId="Origin50.Graph">
                  <p:embed/>
                </p:oleObj>
              </mc:Choice>
              <mc:Fallback>
                <p:oleObj name="Graph" r:id="rId3" imgW="4159800" imgH="290772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1772816"/>
                        <a:ext cx="5020201" cy="351169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ectangle 51"/>
          <p:cNvSpPr/>
          <p:nvPr/>
        </p:nvSpPr>
        <p:spPr>
          <a:xfrm>
            <a:off x="2843808" y="1412776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/>
              <a:t>Effect of </a:t>
            </a:r>
            <a:r>
              <a:rPr lang="en-GB" dirty="0" smtClean="0"/>
              <a:t>doping </a:t>
            </a:r>
          </a:p>
          <a:p>
            <a:pPr algn="ctr"/>
            <a:r>
              <a:rPr lang="en-GB" dirty="0" smtClean="0"/>
              <a:t>on </a:t>
            </a:r>
            <a:r>
              <a:rPr lang="en-GB" dirty="0"/>
              <a:t>the band bending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843808" y="582044"/>
            <a:ext cx="3007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Modelling</a:t>
            </a:r>
          </a:p>
        </p:txBody>
      </p:sp>
      <p:pic>
        <p:nvPicPr>
          <p:cNvPr id="19532" name="Picture 7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37"/>
          <a:stretch/>
        </p:blipFill>
        <p:spPr bwMode="auto">
          <a:xfrm>
            <a:off x="251520" y="1922633"/>
            <a:ext cx="2414669" cy="258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33" name="Picture 7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63"/>
          <a:stretch/>
        </p:blipFill>
        <p:spPr bwMode="auto">
          <a:xfrm>
            <a:off x="5724128" y="1922634"/>
            <a:ext cx="3418942" cy="264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1520" y="1537628"/>
            <a:ext cx="2815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Bound states in the QW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00192" y="1556792"/>
            <a:ext cx="2815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Activation energy </a:t>
            </a:r>
            <a:r>
              <a:rPr lang="en-GB" dirty="0" err="1" smtClean="0"/>
              <a:t>E</a:t>
            </a:r>
            <a:r>
              <a:rPr lang="en-GB" baseline="-25000" dirty="0" err="1" smtClean="0"/>
              <a:t>a</a:t>
            </a:r>
            <a:endParaRPr lang="en-GB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330610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054" y="0"/>
            <a:ext cx="916605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tx2"/>
                </a:solidFill>
              </a:rPr>
              <a:t>N-related states assisted </a:t>
            </a:r>
            <a:r>
              <a:rPr lang="en-GB" sz="2800" b="1" dirty="0">
                <a:solidFill>
                  <a:schemeClr val="tx2"/>
                </a:solidFill>
              </a:rPr>
              <a:t>Z</a:t>
            </a:r>
            <a:r>
              <a:rPr lang="en-GB" sz="2800" b="1" dirty="0" smtClean="0">
                <a:solidFill>
                  <a:schemeClr val="tx2"/>
                </a:solidFill>
              </a:rPr>
              <a:t>ener Tunnelling</a:t>
            </a:r>
            <a:endParaRPr lang="en-GB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177788"/>
              </p:ext>
            </p:extLst>
          </p:nvPr>
        </p:nvGraphicFramePr>
        <p:xfrm>
          <a:off x="191518" y="3285431"/>
          <a:ext cx="3962400" cy="277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72" name="Graph" r:id="rId3" imgW="4159800" imgH="2907720" progId="Origin50.Graph">
                  <p:embed/>
                </p:oleObj>
              </mc:Choice>
              <mc:Fallback>
                <p:oleObj name="Graph" r:id="rId3" imgW="4159800" imgH="2907720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518" y="3285431"/>
                        <a:ext cx="3962400" cy="277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047482"/>
              </p:ext>
            </p:extLst>
          </p:nvPr>
        </p:nvGraphicFramePr>
        <p:xfrm>
          <a:off x="4222181" y="3310831"/>
          <a:ext cx="3959225" cy="277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73" name="Graph" r:id="rId5" imgW="4159800" imgH="2907720" progId="Origin50.Graph">
                  <p:embed/>
                </p:oleObj>
              </mc:Choice>
              <mc:Fallback>
                <p:oleObj name="Graph" r:id="rId5" imgW="4159800" imgH="2907720" progId="Origin50.Grap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181" y="3310831"/>
                        <a:ext cx="3959225" cy="2770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0111642"/>
              </p:ext>
            </p:extLst>
          </p:nvPr>
        </p:nvGraphicFramePr>
        <p:xfrm>
          <a:off x="3902075" y="3157538"/>
          <a:ext cx="5567363" cy="389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74" name="Graph" r:id="rId7" imgW="4159800" imgH="2907720" progId="Origin50.Graph">
                  <p:embed/>
                </p:oleObj>
              </mc:Choice>
              <mc:Fallback>
                <p:oleObj name="Graph" r:id="rId7" imgW="4159800" imgH="2907720" progId="Origin50.Grap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2075" y="3157538"/>
                        <a:ext cx="5567363" cy="3894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562336"/>
              </p:ext>
            </p:extLst>
          </p:nvPr>
        </p:nvGraphicFramePr>
        <p:xfrm>
          <a:off x="-107950" y="3141663"/>
          <a:ext cx="5567363" cy="389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75" name="Graph" r:id="rId9" imgW="4159800" imgH="2907720" progId="Origin50.Graph">
                  <p:embed/>
                </p:oleObj>
              </mc:Choice>
              <mc:Fallback>
                <p:oleObj name="Graph" r:id="rId9" imgW="4159800" imgH="2907720" progId="Origin50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7950" y="3141663"/>
                        <a:ext cx="5567363" cy="3894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465621"/>
              </p:ext>
            </p:extLst>
          </p:nvPr>
        </p:nvGraphicFramePr>
        <p:xfrm>
          <a:off x="2483768" y="692696"/>
          <a:ext cx="4536504" cy="3183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76" name="Graph" r:id="rId11" imgW="4131720" imgH="2901600" progId="Origin50.Graph">
                  <p:embed/>
                </p:oleObj>
              </mc:Choice>
              <mc:Fallback>
                <p:oleObj name="Graph" r:id="rId11" imgW="4131720" imgH="2901600" progId="Origin50.Graph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692696"/>
                        <a:ext cx="4536504" cy="31839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onut 10"/>
          <p:cNvSpPr/>
          <p:nvPr/>
        </p:nvSpPr>
        <p:spPr>
          <a:xfrm>
            <a:off x="3840892" y="1628800"/>
            <a:ext cx="1667211" cy="648072"/>
          </a:xfrm>
          <a:prstGeom prst="donut">
            <a:avLst>
              <a:gd name="adj" fmla="val 853"/>
            </a:avLst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3347864" y="1340768"/>
            <a:ext cx="432048" cy="1224136"/>
          </a:xfrm>
          <a:prstGeom prst="donut">
            <a:avLst>
              <a:gd name="adj" fmla="val 853"/>
            </a:avLst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Bent-Up Arrow 13"/>
          <p:cNvSpPr/>
          <p:nvPr/>
        </p:nvSpPr>
        <p:spPr>
          <a:xfrm rot="10800000">
            <a:off x="2555776" y="1600436"/>
            <a:ext cx="792088" cy="1756556"/>
          </a:xfrm>
          <a:prstGeom prst="bentUpArrow">
            <a:avLst>
              <a:gd name="adj1" fmla="val 6794"/>
              <a:gd name="adj2" fmla="val 6794"/>
              <a:gd name="adj3" fmla="val 124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Bent-Up Arrow 16"/>
          <p:cNvSpPr/>
          <p:nvPr/>
        </p:nvSpPr>
        <p:spPr>
          <a:xfrm flipV="1">
            <a:off x="5436096" y="1772064"/>
            <a:ext cx="1296145" cy="1656936"/>
          </a:xfrm>
          <a:prstGeom prst="bentUpArrow">
            <a:avLst>
              <a:gd name="adj1" fmla="val 3444"/>
              <a:gd name="adj2" fmla="val 3444"/>
              <a:gd name="adj3" fmla="val 7867"/>
            </a:avLst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755575" y="1952836"/>
            <a:ext cx="1800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Resonance:</a:t>
            </a:r>
          </a:p>
          <a:p>
            <a:pPr algn="ctr"/>
            <a:r>
              <a:rPr lang="en-GB" b="1" dirty="0" smtClean="0"/>
              <a:t>Zener tunnelling from CB to VB</a:t>
            </a:r>
            <a:endParaRPr lang="en-GB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732241" y="2155548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Out of resonance:</a:t>
            </a:r>
          </a:p>
          <a:p>
            <a:pPr algn="ctr"/>
            <a:r>
              <a:rPr lang="en-GB" b="1" dirty="0" smtClean="0"/>
              <a:t>NDR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2100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7" grpId="0" animBg="1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054" y="0"/>
            <a:ext cx="916605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tx2"/>
                </a:solidFill>
              </a:rPr>
              <a:t>Magneto-tunnelling Spectroscopy (MTS)</a:t>
            </a:r>
            <a:endParaRPr lang="en-GB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335280"/>
              </p:ext>
            </p:extLst>
          </p:nvPr>
        </p:nvGraphicFramePr>
        <p:xfrm>
          <a:off x="-272034" y="404664"/>
          <a:ext cx="5636122" cy="36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8" name="Graph" r:id="rId3" imgW="4131720" imgH="2901600" progId="Origin50.Graph">
                  <p:embed/>
                </p:oleObj>
              </mc:Choice>
              <mc:Fallback>
                <p:oleObj name="Graph" r:id="rId3" imgW="4131720" imgH="29016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72034" y="404664"/>
                        <a:ext cx="5636122" cy="3600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0621689"/>
              </p:ext>
            </p:extLst>
          </p:nvPr>
        </p:nvGraphicFramePr>
        <p:xfrm>
          <a:off x="2195736" y="3861047"/>
          <a:ext cx="3888432" cy="2743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9" name="Graph" r:id="rId5" imgW="4131720" imgH="2901600" progId="Origin50.Graph">
                  <p:embed/>
                </p:oleObj>
              </mc:Choice>
              <mc:Fallback>
                <p:oleObj name="Graph" r:id="rId5" imgW="413172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95736" y="3861047"/>
                        <a:ext cx="3888432" cy="27439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825938"/>
              </p:ext>
            </p:extLst>
          </p:nvPr>
        </p:nvGraphicFramePr>
        <p:xfrm>
          <a:off x="-36512" y="3963366"/>
          <a:ext cx="3446582" cy="2705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40" name="Graph" r:id="rId7" imgW="4131720" imgH="2901600" progId="Origin50.Graph">
                  <p:embed/>
                </p:oleObj>
              </mc:Choice>
              <mc:Fallback>
                <p:oleObj name="Graph" r:id="rId7" imgW="413172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36512" y="3963366"/>
                        <a:ext cx="3446582" cy="27059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157737"/>
              </p:ext>
            </p:extLst>
          </p:nvPr>
        </p:nvGraphicFramePr>
        <p:xfrm>
          <a:off x="467544" y="3902214"/>
          <a:ext cx="2103758" cy="1471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41" name="Graph" r:id="rId9" imgW="4159800" imgH="2907720" progId="Origin50.Graph">
                  <p:embed/>
                </p:oleObj>
              </mc:Choice>
              <mc:Fallback>
                <p:oleObj name="Graph" r:id="rId9" imgW="4159800" imgH="290772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902214"/>
                        <a:ext cx="2103758" cy="14710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7494883"/>
              </p:ext>
            </p:extLst>
          </p:nvPr>
        </p:nvGraphicFramePr>
        <p:xfrm>
          <a:off x="2536433" y="3971526"/>
          <a:ext cx="2107575" cy="1473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42" name="Graph" r:id="rId11" imgW="4159800" imgH="2907720" progId="Origin50.Graph">
                  <p:embed/>
                </p:oleObj>
              </mc:Choice>
              <mc:Fallback>
                <p:oleObj name="Graph" r:id="rId11" imgW="4159800" imgH="290772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6433" y="3971526"/>
                        <a:ext cx="2107575" cy="14736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207794"/>
              </p:ext>
            </p:extLst>
          </p:nvPr>
        </p:nvGraphicFramePr>
        <p:xfrm>
          <a:off x="2639816" y="2204864"/>
          <a:ext cx="2724272" cy="1523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43" name="Graph" r:id="rId13" imgW="4159800" imgH="2907720" progId="Origin50.Graph">
                  <p:embed/>
                </p:oleObj>
              </mc:Choice>
              <mc:Fallback>
                <p:oleObj name="Graph" r:id="rId13" imgW="4159800" imgH="290772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9816" y="2204864"/>
                        <a:ext cx="2724272" cy="15234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004049" y="764704"/>
            <a:ext cx="367240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 smtClean="0">
                <a:solidFill>
                  <a:srgbClr val="FF0000"/>
                </a:solidFill>
              </a:rPr>
              <a:t>B//J</a:t>
            </a:r>
          </a:p>
          <a:p>
            <a:pPr algn="ctr"/>
            <a:endParaRPr lang="en-GB" sz="1000" b="1" u="sng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u="sng" dirty="0"/>
              <a:t>Weaker effect</a:t>
            </a:r>
            <a:r>
              <a:rPr lang="en-US" sz="2000" dirty="0"/>
              <a:t> on peak </a:t>
            </a:r>
            <a:r>
              <a:rPr lang="en-US" sz="2000" i="1" dirty="0"/>
              <a:t>D</a:t>
            </a:r>
            <a:r>
              <a:rPr lang="en-US" sz="2000" dirty="0"/>
              <a:t>:</a:t>
            </a:r>
            <a:r>
              <a:rPr lang="en-US" sz="2000" b="1" i="1" dirty="0"/>
              <a:t> </a:t>
            </a:r>
            <a:r>
              <a:rPr lang="en-US" sz="2000" dirty="0"/>
              <a:t>magnetic confinement length </a:t>
            </a:r>
            <a:r>
              <a:rPr lang="en-US" sz="2000" b="1" dirty="0" smtClean="0"/>
              <a:t>(</a:t>
            </a:r>
            <a:r>
              <a:rPr lang="en-GB" sz="2000" b="1" i="1" dirty="0" err="1" smtClean="0"/>
              <a:t>l</a:t>
            </a:r>
            <a:r>
              <a:rPr lang="en-GB" sz="2000" b="1" i="1" baseline="-25000" dirty="0" err="1" smtClean="0"/>
              <a:t>z</a:t>
            </a:r>
            <a:r>
              <a:rPr lang="en-GB" sz="2000" b="1" i="1" baseline="-25000" dirty="0" smtClean="0"/>
              <a:t> </a:t>
            </a:r>
            <a:r>
              <a:rPr lang="en-GB" sz="2000" b="1" dirty="0" smtClean="0"/>
              <a:t>&gt; </a:t>
            </a:r>
            <a:r>
              <a:rPr lang="en-GB" sz="2000" b="1" dirty="0"/>
              <a:t>6.8 </a:t>
            </a:r>
            <a:r>
              <a:rPr lang="en-GB" sz="2000" b="1" dirty="0" smtClean="0"/>
              <a:t>nm) </a:t>
            </a:r>
            <a:r>
              <a:rPr lang="en-US" sz="2000" dirty="0" smtClean="0"/>
              <a:t>larger </a:t>
            </a:r>
            <a:r>
              <a:rPr lang="en-US" sz="2000" dirty="0"/>
              <a:t>than the electron confinement length </a:t>
            </a:r>
            <a:r>
              <a:rPr lang="en-GB" sz="2000" i="1" dirty="0"/>
              <a:t> </a:t>
            </a:r>
            <a:r>
              <a:rPr lang="en-GB" sz="2000" b="1" i="1" dirty="0" smtClean="0"/>
              <a:t>(</a:t>
            </a:r>
            <a:r>
              <a:rPr lang="el-GR" sz="2000" b="1" i="1" dirty="0" smtClean="0"/>
              <a:t>λ</a:t>
            </a:r>
            <a:r>
              <a:rPr lang="en-GB" sz="2000" b="1" baseline="-25000" dirty="0" smtClean="0"/>
              <a:t>0</a:t>
            </a:r>
            <a:r>
              <a:rPr lang="en-GB" sz="2000" b="1" dirty="0" smtClean="0"/>
              <a:t> </a:t>
            </a:r>
            <a:r>
              <a:rPr lang="en-GB" sz="2000" b="1" dirty="0"/>
              <a:t>&lt; 2 </a:t>
            </a:r>
            <a:r>
              <a:rPr lang="en-GB" sz="2000" b="1" dirty="0" smtClean="0"/>
              <a:t>nm)</a:t>
            </a:r>
            <a:r>
              <a:rPr lang="en-GB" sz="2000" dirty="0" smtClean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20072" y="4077072"/>
            <a:ext cx="3456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Sharpening of feature </a:t>
            </a:r>
            <a:r>
              <a:rPr lang="en-GB" i="1" dirty="0"/>
              <a:t>E</a:t>
            </a:r>
            <a:r>
              <a:rPr lang="en-GB" i="1" baseline="-25000" dirty="0"/>
              <a:t>1</a:t>
            </a:r>
            <a:r>
              <a:rPr lang="en-GB" dirty="0"/>
              <a:t> and small diamagnetic shift;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Quantization in the control sample.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79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054" y="0"/>
            <a:ext cx="916605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800" b="1" dirty="0" err="1" smtClean="0">
                <a:solidFill>
                  <a:schemeClr val="tx2"/>
                </a:solidFill>
              </a:rPr>
              <a:t>From</a:t>
            </a:r>
            <a:r>
              <a:rPr lang="es-ES" sz="2800" b="1" dirty="0" smtClean="0">
                <a:solidFill>
                  <a:schemeClr val="tx2"/>
                </a:solidFill>
              </a:rPr>
              <a:t> “</a:t>
            </a:r>
            <a:r>
              <a:rPr lang="es-ES" sz="2800" b="1" dirty="0" err="1" smtClean="0">
                <a:solidFill>
                  <a:schemeClr val="tx2"/>
                </a:solidFill>
              </a:rPr>
              <a:t>conventional</a:t>
            </a:r>
            <a:r>
              <a:rPr lang="es-ES" sz="2800" b="1" dirty="0" smtClean="0">
                <a:solidFill>
                  <a:schemeClr val="tx2"/>
                </a:solidFill>
              </a:rPr>
              <a:t>” to 0D - </a:t>
            </a:r>
            <a:r>
              <a:rPr lang="es-ES" sz="2800" b="1" dirty="0" err="1" smtClean="0">
                <a:solidFill>
                  <a:schemeClr val="tx2"/>
                </a:solidFill>
              </a:rPr>
              <a:t>Zener</a:t>
            </a:r>
            <a:r>
              <a:rPr lang="es-ES" sz="2800" b="1" dirty="0" smtClean="0">
                <a:solidFill>
                  <a:schemeClr val="tx2"/>
                </a:solidFill>
              </a:rPr>
              <a:t> tunnelling</a:t>
            </a:r>
            <a:endParaRPr lang="en-GB" sz="28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004535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Zener tunnelling (1934)</a:t>
            </a:r>
          </a:p>
          <a:p>
            <a:pPr algn="just"/>
            <a:r>
              <a:rPr lang="en-US" dirty="0" smtClean="0"/>
              <a:t>Band-to-band tunnelling </a:t>
            </a:r>
            <a:r>
              <a:rPr lang="en-US" dirty="0"/>
              <a:t>of </a:t>
            </a:r>
            <a:r>
              <a:rPr lang="en-US" dirty="0" smtClean="0"/>
              <a:t>carriers </a:t>
            </a:r>
            <a:r>
              <a:rPr lang="en-US" dirty="0"/>
              <a:t>through a forbidden energy </a:t>
            </a:r>
            <a:r>
              <a:rPr lang="en-US" dirty="0" smtClean="0"/>
              <a:t>bandgap</a:t>
            </a:r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872" y="984791"/>
            <a:ext cx="273630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Esaki diode (1958)</a:t>
            </a:r>
          </a:p>
          <a:p>
            <a:pPr algn="just"/>
            <a:r>
              <a:rPr lang="en-US" dirty="0" smtClean="0"/>
              <a:t>First </a:t>
            </a:r>
            <a:r>
              <a:rPr lang="en-US" dirty="0"/>
              <a:t>demonstration </a:t>
            </a:r>
            <a:r>
              <a:rPr lang="en-US" dirty="0" smtClean="0"/>
              <a:t>of </a:t>
            </a:r>
            <a:r>
              <a:rPr lang="en-US" dirty="0"/>
              <a:t>quantum tunnelling in a condensed matter </a:t>
            </a:r>
            <a:r>
              <a:rPr lang="en-US" dirty="0" smtClean="0"/>
              <a:t>system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5301208"/>
            <a:ext cx="2772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/>
              <a:t>Zener, C. </a:t>
            </a:r>
            <a:r>
              <a:rPr lang="en-US" sz="1200" dirty="0" smtClean="0"/>
              <a:t>A.</a:t>
            </a:r>
          </a:p>
          <a:p>
            <a:pPr algn="just"/>
            <a:r>
              <a:rPr lang="en-US" sz="1200" dirty="0" smtClean="0"/>
              <a:t>Theory </a:t>
            </a:r>
            <a:r>
              <a:rPr lang="en-US" sz="1200" dirty="0"/>
              <a:t>of the Electrical Breakdown of Solid </a:t>
            </a:r>
            <a:r>
              <a:rPr lang="en-US" sz="1200" dirty="0" smtClean="0"/>
              <a:t>Dielectrics</a:t>
            </a:r>
          </a:p>
          <a:p>
            <a:pPr algn="just"/>
            <a:r>
              <a:rPr lang="en-US" sz="1200" i="1" dirty="0" smtClean="0"/>
              <a:t>Proc</a:t>
            </a:r>
            <a:r>
              <a:rPr lang="en-US" sz="1200" i="1" dirty="0"/>
              <a:t>. R. Soc. London</a:t>
            </a:r>
            <a:r>
              <a:rPr lang="en-US" sz="1200" dirty="0"/>
              <a:t> </a:t>
            </a:r>
            <a:r>
              <a:rPr lang="en-US" sz="1200" b="1" dirty="0"/>
              <a:t>145</a:t>
            </a:r>
            <a:r>
              <a:rPr lang="en-US" sz="1200" dirty="0"/>
              <a:t>, 523-529 (1934)</a:t>
            </a:r>
            <a:endParaRPr lang="en-GB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3491880" y="5301208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/>
              <a:t>Esaki, L. </a:t>
            </a:r>
            <a:endParaRPr lang="en-US" sz="1200" dirty="0" smtClean="0"/>
          </a:p>
          <a:p>
            <a:pPr algn="just"/>
            <a:r>
              <a:rPr lang="en-US" sz="1200" dirty="0" smtClean="0"/>
              <a:t>New </a:t>
            </a:r>
            <a:r>
              <a:rPr lang="en-US" sz="1200" dirty="0"/>
              <a:t>Phenomenon in Narrow Germanium </a:t>
            </a:r>
            <a:r>
              <a:rPr lang="en-US" sz="1200" i="1" dirty="0"/>
              <a:t>p-n</a:t>
            </a:r>
            <a:r>
              <a:rPr lang="en-US" sz="1200" dirty="0"/>
              <a:t> Junctions. </a:t>
            </a:r>
            <a:endParaRPr lang="en-US" sz="1200" dirty="0" smtClean="0"/>
          </a:p>
          <a:p>
            <a:pPr algn="just"/>
            <a:r>
              <a:rPr lang="en-US" sz="1200" i="1" dirty="0" smtClean="0"/>
              <a:t>Phys</a:t>
            </a:r>
            <a:r>
              <a:rPr lang="en-US" sz="1200" i="1" dirty="0"/>
              <a:t>. Rev.</a:t>
            </a:r>
            <a:r>
              <a:rPr lang="en-US" sz="1200" dirty="0"/>
              <a:t> </a:t>
            </a:r>
            <a:r>
              <a:rPr lang="en-US" sz="1200" b="1" dirty="0"/>
              <a:t>109</a:t>
            </a:r>
            <a:r>
              <a:rPr lang="en-US" sz="1200" dirty="0"/>
              <a:t>, 603-604 (1958).</a:t>
            </a:r>
            <a:endParaRPr lang="en-GB" sz="12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81" t="15578" r="24532" b="14903"/>
          <a:stretch/>
        </p:blipFill>
        <p:spPr bwMode="auto">
          <a:xfrm>
            <a:off x="3419872" y="2276872"/>
            <a:ext cx="2592288" cy="281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9" t="33281" r="27951" b="29646"/>
          <a:stretch/>
        </p:blipFill>
        <p:spPr bwMode="auto">
          <a:xfrm>
            <a:off x="179512" y="2780928"/>
            <a:ext cx="3044648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942215"/>
              </p:ext>
            </p:extLst>
          </p:nvPr>
        </p:nvGraphicFramePr>
        <p:xfrm>
          <a:off x="6012160" y="2204864"/>
          <a:ext cx="4638675" cy="324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9" name="Graph" r:id="rId5" imgW="4159800" imgH="2907720" progId="Origin50.Graph">
                  <p:embed/>
                </p:oleObj>
              </mc:Choice>
              <mc:Fallback>
                <p:oleObj name="Graph" r:id="rId5" imgW="4159800" imgH="2907720" progId="Origin50.Grap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2204864"/>
                        <a:ext cx="4638675" cy="324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>
            <a:off x="2915816" y="1124744"/>
            <a:ext cx="576064" cy="144016"/>
          </a:xfrm>
          <a:prstGeom prst="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>
            <a:off x="5940152" y="1124744"/>
            <a:ext cx="576064" cy="144016"/>
          </a:xfrm>
          <a:prstGeom prst="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732240" y="98072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A new phenomenon: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16216" y="1281534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err="1"/>
              <a:t>Resonant</a:t>
            </a:r>
            <a:r>
              <a:rPr lang="es-ES" dirty="0"/>
              <a:t> </a:t>
            </a:r>
            <a:r>
              <a:rPr lang="es-ES" dirty="0" err="1"/>
              <a:t>Zener</a:t>
            </a:r>
            <a:r>
              <a:rPr lang="es-ES" dirty="0"/>
              <a:t> tunnelling  </a:t>
            </a:r>
            <a:r>
              <a:rPr lang="es-ES" b="1" dirty="0" err="1"/>
              <a:t>via</a:t>
            </a:r>
            <a:r>
              <a:rPr lang="es-ES" b="1" dirty="0"/>
              <a:t> </a:t>
            </a:r>
            <a:r>
              <a:rPr lang="es-ES" b="1" dirty="0" smtClean="0"/>
              <a:t>0D-states</a:t>
            </a:r>
            <a:r>
              <a:rPr lang="es-ES" dirty="0" smtClean="0"/>
              <a:t> </a:t>
            </a:r>
            <a:r>
              <a:rPr lang="es-ES" dirty="0"/>
              <a:t>in </a:t>
            </a:r>
            <a:r>
              <a:rPr lang="es-ES" dirty="0" err="1" smtClean="0"/>
              <a:t>the</a:t>
            </a:r>
            <a:r>
              <a:rPr lang="es-ES" dirty="0" smtClean="0"/>
              <a:t> MIR </a:t>
            </a:r>
            <a:r>
              <a:rPr lang="es-ES" dirty="0" err="1" smtClean="0"/>
              <a:t>InAsN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1712" y="5229200"/>
            <a:ext cx="2412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/>
              <a:t>D. M. </a:t>
            </a:r>
            <a:r>
              <a:rPr lang="en-US" sz="1200" dirty="0"/>
              <a:t>D</a:t>
            </a:r>
            <a:r>
              <a:rPr lang="en-US" sz="1200" dirty="0" smtClean="0"/>
              <a:t>i Paola et al.</a:t>
            </a:r>
          </a:p>
          <a:p>
            <a:pPr algn="just"/>
            <a:r>
              <a:rPr lang="en-GB" sz="1200" dirty="0"/>
              <a:t>Resonant Zener tunnelling via </a:t>
            </a:r>
            <a:br>
              <a:rPr lang="en-GB" sz="1200" dirty="0"/>
            </a:br>
            <a:r>
              <a:rPr lang="en-GB" sz="1200" dirty="0"/>
              <a:t>zero-dimensional states in a narrow gap </a:t>
            </a:r>
            <a:r>
              <a:rPr lang="en-GB" sz="1200" dirty="0" err="1"/>
              <a:t>InAsN</a:t>
            </a:r>
            <a:r>
              <a:rPr lang="en-GB" sz="1200" dirty="0"/>
              <a:t> </a:t>
            </a:r>
            <a:r>
              <a:rPr lang="en-GB" sz="1200" dirty="0" smtClean="0"/>
              <a:t>diode</a:t>
            </a:r>
            <a:endParaRPr lang="en-US" sz="1200" dirty="0" smtClean="0"/>
          </a:p>
          <a:p>
            <a:pPr algn="just"/>
            <a:r>
              <a:rPr lang="en-US" sz="1200" i="1" dirty="0" smtClean="0"/>
              <a:t>Submitted (2016)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02628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10" grpId="0" animBg="1"/>
      <p:bldP spid="13" grpId="0" animBg="1"/>
      <p:bldP spid="14" grpId="0"/>
      <p:bldP spid="5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054" y="0"/>
            <a:ext cx="916605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tx2"/>
                </a:solidFill>
              </a:rPr>
              <a:t>In(</a:t>
            </a:r>
            <a:r>
              <a:rPr lang="en-GB" sz="2800" b="1" dirty="0" err="1" smtClean="0">
                <a:solidFill>
                  <a:schemeClr val="tx2"/>
                </a:solidFill>
              </a:rPr>
              <a:t>AsN</a:t>
            </a:r>
            <a:r>
              <a:rPr lang="en-GB" sz="2800" b="1" dirty="0" smtClean="0">
                <a:solidFill>
                  <a:schemeClr val="tx2"/>
                </a:solidFill>
              </a:rPr>
              <a:t>) Resonant Tunnelling Diodes (RTDs)</a:t>
            </a:r>
            <a:endParaRPr lang="en-GB" sz="2800" b="1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5013176"/>
            <a:ext cx="1181443" cy="1266807"/>
          </a:xfrm>
          <a:prstGeom prst="rect">
            <a:avLst/>
          </a:prstGeom>
        </p:spPr>
      </p:pic>
      <p:pic>
        <p:nvPicPr>
          <p:cNvPr id="11268" name="Picture 4" descr="C:\Users\ppzdd\Desktop\Downloads\12834873_1029773947068562_1236389274_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4" t="6573" r="10001" b="13238"/>
          <a:stretch/>
        </p:blipFill>
        <p:spPr bwMode="auto">
          <a:xfrm>
            <a:off x="6012160" y="5013176"/>
            <a:ext cx="1800200" cy="126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350081"/>
              </p:ext>
            </p:extLst>
          </p:nvPr>
        </p:nvGraphicFramePr>
        <p:xfrm>
          <a:off x="2934891" y="1628800"/>
          <a:ext cx="5472608" cy="3829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7" name="Graph" r:id="rId5" imgW="4159800" imgH="2907720" progId="Origin50.Graph">
                  <p:embed/>
                </p:oleObj>
              </mc:Choice>
              <mc:Fallback>
                <p:oleObj name="Graph" r:id="rId5" imgW="4159800" imgH="2907720" progId="Origin50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4891" y="1628800"/>
                        <a:ext cx="5472608" cy="38295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3568" y="764704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 multi-layered </a:t>
            </a:r>
            <a:r>
              <a:rPr lang="en-GB" sz="2000" b="1" dirty="0" smtClean="0"/>
              <a:t>p-</a:t>
            </a:r>
            <a:r>
              <a:rPr lang="en-GB" sz="2000" b="1" dirty="0" err="1" smtClean="0"/>
              <a:t>i</a:t>
            </a:r>
            <a:r>
              <a:rPr lang="en-GB" sz="2000" b="1" dirty="0" smtClean="0"/>
              <a:t>-n RTD structure </a:t>
            </a:r>
            <a:r>
              <a:rPr lang="en-GB" sz="2000" dirty="0" smtClean="0"/>
              <a:t>grown by MBE with an </a:t>
            </a:r>
            <a:r>
              <a:rPr lang="en-GB" sz="2000" b="1" dirty="0" err="1" smtClean="0"/>
              <a:t>InAsN</a:t>
            </a:r>
            <a:r>
              <a:rPr lang="en-GB" sz="2000" b="1" dirty="0" smtClean="0"/>
              <a:t> QW layer </a:t>
            </a:r>
            <a:r>
              <a:rPr lang="en-GB" sz="2000" dirty="0" smtClean="0"/>
              <a:t>embedded between two </a:t>
            </a:r>
            <a:r>
              <a:rPr lang="en-GB" sz="2000" dirty="0" err="1" smtClean="0"/>
              <a:t>InAlAs</a:t>
            </a:r>
            <a:r>
              <a:rPr lang="en-GB" sz="2000" dirty="0" smtClean="0"/>
              <a:t> </a:t>
            </a:r>
            <a:r>
              <a:rPr lang="en-GB" sz="2000" dirty="0" err="1" smtClean="0"/>
              <a:t>barries</a:t>
            </a:r>
            <a:r>
              <a:rPr lang="en-GB" sz="2000" dirty="0" smtClean="0"/>
              <a:t>.</a:t>
            </a:r>
            <a:endParaRPr lang="en-GB" sz="2000" dirty="0"/>
          </a:p>
        </p:txBody>
      </p:sp>
      <p:pic>
        <p:nvPicPr>
          <p:cNvPr id="11377" name="Picture 1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58541"/>
            <a:ext cx="1819275" cy="292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59632" y="5085184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Optical mesa diodes and TO5 headers for electrical and optical studies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857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054" y="0"/>
            <a:ext cx="916605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tx2"/>
                </a:solidFill>
              </a:rPr>
              <a:t>Low-T current-voltage characteristics</a:t>
            </a:r>
            <a:endParaRPr lang="en-GB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055085"/>
              </p:ext>
            </p:extLst>
          </p:nvPr>
        </p:nvGraphicFramePr>
        <p:xfrm>
          <a:off x="730200" y="1876946"/>
          <a:ext cx="7442200" cy="522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1" name="Graph" r:id="rId3" imgW="4131720" imgH="2901600" progId="Origin50.Graph">
                  <p:embed/>
                </p:oleObj>
              </mc:Choice>
              <mc:Fallback>
                <p:oleObj name="Graph" r:id="rId3" imgW="4131720" imgH="2901600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00" y="1876946"/>
                        <a:ext cx="7442200" cy="5224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Donut 23"/>
          <p:cNvSpPr/>
          <p:nvPr/>
        </p:nvSpPr>
        <p:spPr>
          <a:xfrm>
            <a:off x="2866466" y="3483525"/>
            <a:ext cx="648072" cy="1656024"/>
          </a:xfrm>
          <a:prstGeom prst="donut">
            <a:avLst>
              <a:gd name="adj" fmla="val 0"/>
            </a:avLst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Donut 25"/>
          <p:cNvSpPr/>
          <p:nvPr/>
        </p:nvSpPr>
        <p:spPr>
          <a:xfrm>
            <a:off x="3190502" y="2438371"/>
            <a:ext cx="2821658" cy="1134645"/>
          </a:xfrm>
          <a:prstGeom prst="donut">
            <a:avLst>
              <a:gd name="adj" fmla="val 853"/>
            </a:avLst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9552" y="1556792"/>
            <a:ext cx="8255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 smtClean="0"/>
              <a:t>Additional </a:t>
            </a:r>
            <a:r>
              <a:rPr lang="en-GB" sz="2400" dirty="0"/>
              <a:t>resonance features in the differential </a:t>
            </a:r>
            <a:r>
              <a:rPr lang="en-GB" sz="2400" dirty="0" smtClean="0"/>
              <a:t>conductance.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3743908" y="4149080"/>
            <a:ext cx="327636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676684"/>
              </p:ext>
            </p:extLst>
          </p:nvPr>
        </p:nvGraphicFramePr>
        <p:xfrm>
          <a:off x="3514538" y="3218738"/>
          <a:ext cx="4508070" cy="3162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2" name="Graph" r:id="rId5" imgW="4131869" imgH="2901696" progId="Origin50.Graph">
                  <p:embed/>
                </p:oleObj>
              </mc:Choice>
              <mc:Fallback>
                <p:oleObj name="Graph" r:id="rId5" imgW="4131869" imgH="2901696" progId="Origin50.Grap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4538" y="3218738"/>
                        <a:ext cx="4508070" cy="3162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39552" y="1095127"/>
            <a:ext cx="8255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 err="1" smtClean="0"/>
              <a:t>Ohmic</a:t>
            </a:r>
            <a:r>
              <a:rPr lang="en-GB" sz="2400" dirty="0" smtClean="0"/>
              <a:t> </a:t>
            </a:r>
            <a:r>
              <a:rPr lang="en-GB" sz="2400" dirty="0"/>
              <a:t>region at low bias </a:t>
            </a:r>
            <a:r>
              <a:rPr lang="en-GB" sz="2400" dirty="0" smtClean="0"/>
              <a:t>voltages;</a:t>
            </a: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9552" y="663079"/>
            <a:ext cx="8255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 smtClean="0"/>
              <a:t>Extended </a:t>
            </a:r>
            <a:r>
              <a:rPr lang="en-GB" sz="2400" b="1" dirty="0" smtClean="0">
                <a:solidFill>
                  <a:srgbClr val="FF0000"/>
                </a:solidFill>
              </a:rPr>
              <a:t>negative differential resistance </a:t>
            </a:r>
            <a:r>
              <a:rPr lang="en-GB" sz="2400" dirty="0" smtClean="0"/>
              <a:t>(NDR);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5857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33" grpId="0"/>
      <p:bldP spid="5" grpId="0" animBg="1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054" y="0"/>
            <a:ext cx="916605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tx2"/>
                </a:solidFill>
              </a:rPr>
              <a:t>Following the NDR from low to room temperature</a:t>
            </a:r>
            <a:endParaRPr lang="en-GB" sz="2800" b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5627" y="764704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smtClean="0"/>
              <a:t>The </a:t>
            </a:r>
            <a:r>
              <a:rPr lang="en-GB" sz="2400" b="1" dirty="0" smtClean="0">
                <a:solidFill>
                  <a:srgbClr val="FF0000"/>
                </a:solidFill>
              </a:rPr>
              <a:t>NDR</a:t>
            </a:r>
            <a:r>
              <a:rPr lang="en-GB" sz="2400" dirty="0" smtClean="0"/>
              <a:t> is not observed in </a:t>
            </a:r>
            <a:r>
              <a:rPr lang="en-GB" sz="2400" dirty="0" err="1" smtClean="0"/>
              <a:t>InAs</a:t>
            </a:r>
            <a:r>
              <a:rPr lang="en-GB" sz="2400" dirty="0" smtClean="0"/>
              <a:t> and is </a:t>
            </a:r>
            <a:r>
              <a:rPr lang="en-GB" sz="2400" b="1" dirty="0" smtClean="0">
                <a:solidFill>
                  <a:srgbClr val="FF0000"/>
                </a:solidFill>
              </a:rPr>
              <a:t>weakly affected by T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291641"/>
              </p:ext>
            </p:extLst>
          </p:nvPr>
        </p:nvGraphicFramePr>
        <p:xfrm>
          <a:off x="-278168" y="3249651"/>
          <a:ext cx="5688632" cy="3995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6" name="Graph" r:id="rId3" imgW="4131720" imgH="2901600" progId="Origin50.Graph">
                  <p:embed/>
                </p:oleObj>
              </mc:Choice>
              <mc:Fallback>
                <p:oleObj name="Graph" r:id="rId3" imgW="4131720" imgH="2901600" progId="Origin50.Graph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78168" y="3249651"/>
                        <a:ext cx="5688632" cy="39957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143510"/>
              </p:ext>
            </p:extLst>
          </p:nvPr>
        </p:nvGraphicFramePr>
        <p:xfrm>
          <a:off x="9864" y="1323201"/>
          <a:ext cx="5642256" cy="3945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7" name="Graph" r:id="rId5" imgW="4159800" imgH="2907720" progId="Origin50.Graph">
                  <p:embed/>
                </p:oleObj>
              </mc:Choice>
              <mc:Fallback>
                <p:oleObj name="Graph" r:id="rId5" imgW="4159800" imgH="2907720" progId="Origin50.Graph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64" y="1323201"/>
                        <a:ext cx="5642256" cy="39456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724128" y="1340768"/>
            <a:ext cx="316835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/>
              <a:t>Two </a:t>
            </a:r>
            <a:r>
              <a:rPr lang="en-GB" sz="2200" dirty="0" smtClean="0"/>
              <a:t>transport processes</a:t>
            </a:r>
          </a:p>
          <a:p>
            <a:pPr algn="ctr"/>
            <a:endParaRPr lang="en-GB" sz="800" b="1" dirty="0" smtClean="0"/>
          </a:p>
          <a:p>
            <a:pPr algn="ctr"/>
            <a:r>
              <a:rPr lang="en-GB" sz="2400" b="1" dirty="0" smtClean="0">
                <a:solidFill>
                  <a:srgbClr val="00B050"/>
                </a:solidFill>
              </a:rPr>
              <a:t>Thermal diffusion</a:t>
            </a:r>
          </a:p>
          <a:p>
            <a:pPr algn="ctr"/>
            <a:r>
              <a:rPr lang="en-GB" sz="2400" b="1" dirty="0" smtClean="0">
                <a:solidFill>
                  <a:srgbClr val="0070C0"/>
                </a:solidFill>
              </a:rPr>
              <a:t>Zener tunnelling </a:t>
            </a:r>
          </a:p>
          <a:p>
            <a:pPr algn="ctr"/>
            <a:r>
              <a:rPr lang="en-GB" sz="2000" dirty="0" smtClean="0"/>
              <a:t>through N-related states </a:t>
            </a:r>
          </a:p>
          <a:p>
            <a:pPr algn="ctr"/>
            <a:r>
              <a:rPr lang="en-GB" sz="2000" dirty="0" smtClean="0"/>
              <a:t>(50 </a:t>
            </a:r>
            <a:r>
              <a:rPr lang="en-GB" sz="2000" dirty="0" err="1" smtClean="0"/>
              <a:t>meV</a:t>
            </a:r>
            <a:r>
              <a:rPr lang="en-GB" sz="2000" dirty="0" smtClean="0"/>
              <a:t> below CB)</a:t>
            </a:r>
            <a:endParaRPr lang="en-GB" sz="2000" dirty="0"/>
          </a:p>
        </p:txBody>
      </p:sp>
      <p:pic>
        <p:nvPicPr>
          <p:cNvPr id="13699" name="Picture 38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7" r="37914" b="17293"/>
          <a:stretch/>
        </p:blipFill>
        <p:spPr bwMode="auto">
          <a:xfrm>
            <a:off x="5796136" y="3539372"/>
            <a:ext cx="2653270" cy="2595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18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054" y="0"/>
            <a:ext cx="916605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tx2"/>
                </a:solidFill>
              </a:rPr>
              <a:t>Magneto-tunnelling Spectroscopy (MTS)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0014" y="883892"/>
            <a:ext cx="3847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/>
              <a:t>An e</a:t>
            </a:r>
            <a:r>
              <a:rPr lang="en-GB" baseline="30000" dirty="0" smtClean="0"/>
              <a:t>-</a:t>
            </a:r>
            <a:r>
              <a:rPr lang="en-GB" dirty="0" smtClean="0"/>
              <a:t> travelling a </a:t>
            </a:r>
            <a:r>
              <a:rPr lang="en-GB" b="1" dirty="0" smtClean="0">
                <a:solidFill>
                  <a:srgbClr val="0070C0"/>
                </a:solidFill>
              </a:rPr>
              <a:t>distance </a:t>
            </a:r>
            <a:r>
              <a:rPr lang="en-GB" b="1" i="1" dirty="0" smtClean="0">
                <a:solidFill>
                  <a:srgbClr val="0070C0"/>
                </a:solidFill>
              </a:rPr>
              <a:t>s</a:t>
            </a:r>
            <a:r>
              <a:rPr lang="en-GB" dirty="0" smtClean="0"/>
              <a:t> under the effect of an </a:t>
            </a:r>
            <a:r>
              <a:rPr lang="en-GB" b="1" dirty="0" smtClean="0"/>
              <a:t>electric field F </a:t>
            </a:r>
            <a:r>
              <a:rPr lang="en-GB" dirty="0" smtClean="0"/>
              <a:t>and a </a:t>
            </a:r>
            <a:r>
              <a:rPr lang="en-GB" b="1" dirty="0" smtClean="0">
                <a:solidFill>
                  <a:srgbClr val="FF0000"/>
                </a:solidFill>
              </a:rPr>
              <a:t>transverse magnetic field B </a:t>
            </a:r>
            <a:r>
              <a:rPr lang="en-GB" dirty="0" smtClean="0"/>
              <a:t>gains</a:t>
            </a:r>
            <a:endParaRPr lang="en-GB" sz="2000" b="1" dirty="0"/>
          </a:p>
        </p:txBody>
      </p:sp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260815"/>
              </p:ext>
            </p:extLst>
          </p:nvPr>
        </p:nvGraphicFramePr>
        <p:xfrm>
          <a:off x="4501009" y="443607"/>
          <a:ext cx="4319463" cy="327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80" name="Graph" r:id="rId3" imgW="4159800" imgH="2907720" progId="Origin50.Graph">
                  <p:embed/>
                </p:oleObj>
              </mc:Choice>
              <mc:Fallback>
                <p:oleObj name="Graph" r:id="rId3" imgW="4159800" imgH="2907720" progId="Origin50.Graph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1009" y="443607"/>
                        <a:ext cx="4319463" cy="327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Freeform 88"/>
          <p:cNvSpPr>
            <a:spLocks noChangeAspect="1"/>
          </p:cNvSpPr>
          <p:nvPr/>
        </p:nvSpPr>
        <p:spPr bwMode="auto">
          <a:xfrm>
            <a:off x="3708203" y="4683944"/>
            <a:ext cx="4536504" cy="1207821"/>
          </a:xfrm>
          <a:custGeom>
            <a:avLst/>
            <a:gdLst>
              <a:gd name="T0" fmla="*/ 2147483647 w 2057"/>
              <a:gd name="T1" fmla="*/ 2147483647 h 408"/>
              <a:gd name="T2" fmla="*/ 2147483647 w 2057"/>
              <a:gd name="T3" fmla="*/ 2147483647 h 408"/>
              <a:gd name="T4" fmla="*/ 2147483647 w 2057"/>
              <a:gd name="T5" fmla="*/ 2147483647 h 408"/>
              <a:gd name="T6" fmla="*/ 2147483647 w 2057"/>
              <a:gd name="T7" fmla="*/ 2147483647 h 408"/>
              <a:gd name="T8" fmla="*/ 2147483647 w 2057"/>
              <a:gd name="T9" fmla="*/ 2147483647 h 408"/>
              <a:gd name="T10" fmla="*/ 2147483647 w 2057"/>
              <a:gd name="T11" fmla="*/ 2147483647 h 408"/>
              <a:gd name="T12" fmla="*/ 2147483647 w 2057"/>
              <a:gd name="T13" fmla="*/ 2147483647 h 408"/>
              <a:gd name="T14" fmla="*/ 2147483647 w 2057"/>
              <a:gd name="T15" fmla="*/ 2147483647 h 408"/>
              <a:gd name="T16" fmla="*/ 2147483647 w 2057"/>
              <a:gd name="T17" fmla="*/ 2147483647 h 408"/>
              <a:gd name="T18" fmla="*/ 2147483647 w 2057"/>
              <a:gd name="T19" fmla="*/ 2147483647 h 408"/>
              <a:gd name="T20" fmla="*/ 2147483647 w 2057"/>
              <a:gd name="T21" fmla="*/ 2147483647 h 408"/>
              <a:gd name="T22" fmla="*/ 2147483647 w 2057"/>
              <a:gd name="T23" fmla="*/ 2147483647 h 408"/>
              <a:gd name="T24" fmla="*/ 2147483647 w 2057"/>
              <a:gd name="T25" fmla="*/ 2147483647 h 408"/>
              <a:gd name="T26" fmla="*/ 2147483647 w 2057"/>
              <a:gd name="T27" fmla="*/ 2147483647 h 408"/>
              <a:gd name="T28" fmla="*/ 2147483647 w 2057"/>
              <a:gd name="T29" fmla="*/ 2147483647 h 408"/>
              <a:gd name="T30" fmla="*/ 2147483647 w 2057"/>
              <a:gd name="T31" fmla="*/ 2147483647 h 408"/>
              <a:gd name="T32" fmla="*/ 2147483647 w 2057"/>
              <a:gd name="T33" fmla="*/ 2147483647 h 408"/>
              <a:gd name="T34" fmla="*/ 2147483647 w 2057"/>
              <a:gd name="T35" fmla="*/ 2147483647 h 408"/>
              <a:gd name="T36" fmla="*/ 2147483647 w 2057"/>
              <a:gd name="T37" fmla="*/ 2147483647 h 408"/>
              <a:gd name="T38" fmla="*/ 2147483647 w 2057"/>
              <a:gd name="T39" fmla="*/ 2147483647 h 408"/>
              <a:gd name="T40" fmla="*/ 2147483647 w 2057"/>
              <a:gd name="T41" fmla="*/ 2147483647 h 408"/>
              <a:gd name="T42" fmla="*/ 2147483647 w 2057"/>
              <a:gd name="T43" fmla="*/ 2147483647 h 408"/>
              <a:gd name="T44" fmla="*/ 2147483647 w 2057"/>
              <a:gd name="T45" fmla="*/ 2147483647 h 408"/>
              <a:gd name="T46" fmla="*/ 2147483647 w 2057"/>
              <a:gd name="T47" fmla="*/ 0 h 408"/>
              <a:gd name="T48" fmla="*/ 2147483647 w 2057"/>
              <a:gd name="T49" fmla="*/ 2147483647 h 408"/>
              <a:gd name="T50" fmla="*/ 2147483647 w 2057"/>
              <a:gd name="T51" fmla="*/ 2147483647 h 408"/>
              <a:gd name="T52" fmla="*/ 2147483647 w 2057"/>
              <a:gd name="T53" fmla="*/ 2147483647 h 408"/>
              <a:gd name="T54" fmla="*/ 2147483647 w 2057"/>
              <a:gd name="T55" fmla="*/ 2147483647 h 408"/>
              <a:gd name="T56" fmla="*/ 2147483647 w 2057"/>
              <a:gd name="T57" fmla="*/ 2147483647 h 408"/>
              <a:gd name="T58" fmla="*/ 2147483647 w 2057"/>
              <a:gd name="T59" fmla="*/ 2147483647 h 408"/>
              <a:gd name="T60" fmla="*/ 2147483647 w 2057"/>
              <a:gd name="T61" fmla="*/ 2147483647 h 408"/>
              <a:gd name="T62" fmla="*/ 2147483647 w 2057"/>
              <a:gd name="T63" fmla="*/ 2147483647 h 408"/>
              <a:gd name="T64" fmla="*/ 2147483647 w 2057"/>
              <a:gd name="T65" fmla="*/ 2147483647 h 408"/>
              <a:gd name="T66" fmla="*/ 2147483647 w 2057"/>
              <a:gd name="T67" fmla="*/ 2147483647 h 408"/>
              <a:gd name="T68" fmla="*/ 2147483647 w 2057"/>
              <a:gd name="T69" fmla="*/ 2147483647 h 408"/>
              <a:gd name="T70" fmla="*/ 2147483647 w 2057"/>
              <a:gd name="T71" fmla="*/ 2147483647 h 408"/>
              <a:gd name="T72" fmla="*/ 2147483647 w 2057"/>
              <a:gd name="T73" fmla="*/ 2147483647 h 408"/>
              <a:gd name="T74" fmla="*/ 2147483647 w 2057"/>
              <a:gd name="T75" fmla="*/ 2147483647 h 408"/>
              <a:gd name="T76" fmla="*/ 2147483647 w 2057"/>
              <a:gd name="T77" fmla="*/ 2147483647 h 408"/>
              <a:gd name="T78" fmla="*/ 2147483647 w 2057"/>
              <a:gd name="T79" fmla="*/ 2147483647 h 408"/>
              <a:gd name="T80" fmla="*/ 2147483647 w 2057"/>
              <a:gd name="T81" fmla="*/ 2147483647 h 408"/>
              <a:gd name="T82" fmla="*/ 2147483647 w 2057"/>
              <a:gd name="T83" fmla="*/ 2147483647 h 408"/>
              <a:gd name="T84" fmla="*/ 2147483647 w 2057"/>
              <a:gd name="T85" fmla="*/ 2147483647 h 408"/>
              <a:gd name="T86" fmla="*/ 2147483647 w 2057"/>
              <a:gd name="T87" fmla="*/ 2147483647 h 408"/>
              <a:gd name="T88" fmla="*/ 2147483647 w 2057"/>
              <a:gd name="T89" fmla="*/ 2147483647 h 408"/>
              <a:gd name="T90" fmla="*/ 2147483647 w 2057"/>
              <a:gd name="T91" fmla="*/ 2147483647 h 408"/>
              <a:gd name="T92" fmla="*/ 2147483647 w 2057"/>
              <a:gd name="T93" fmla="*/ 2147483647 h 40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057"/>
              <a:gd name="T142" fmla="*/ 0 h 408"/>
              <a:gd name="T143" fmla="*/ 2057 w 2057"/>
              <a:gd name="T144" fmla="*/ 408 h 40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057" h="408">
                <a:moveTo>
                  <a:pt x="0" y="408"/>
                </a:moveTo>
                <a:lnTo>
                  <a:pt x="14" y="408"/>
                </a:lnTo>
                <a:lnTo>
                  <a:pt x="28" y="408"/>
                </a:lnTo>
                <a:lnTo>
                  <a:pt x="43" y="408"/>
                </a:lnTo>
                <a:lnTo>
                  <a:pt x="57" y="408"/>
                </a:lnTo>
                <a:lnTo>
                  <a:pt x="72" y="408"/>
                </a:lnTo>
                <a:lnTo>
                  <a:pt x="87" y="408"/>
                </a:lnTo>
                <a:lnTo>
                  <a:pt x="101" y="408"/>
                </a:lnTo>
                <a:lnTo>
                  <a:pt x="116" y="408"/>
                </a:lnTo>
                <a:lnTo>
                  <a:pt x="130" y="408"/>
                </a:lnTo>
                <a:lnTo>
                  <a:pt x="145" y="408"/>
                </a:lnTo>
                <a:lnTo>
                  <a:pt x="159" y="408"/>
                </a:lnTo>
                <a:lnTo>
                  <a:pt x="174" y="408"/>
                </a:lnTo>
                <a:lnTo>
                  <a:pt x="189" y="408"/>
                </a:lnTo>
                <a:lnTo>
                  <a:pt x="203" y="408"/>
                </a:lnTo>
                <a:lnTo>
                  <a:pt x="218" y="408"/>
                </a:lnTo>
                <a:lnTo>
                  <a:pt x="232" y="408"/>
                </a:lnTo>
                <a:lnTo>
                  <a:pt x="247" y="408"/>
                </a:lnTo>
                <a:lnTo>
                  <a:pt x="261" y="408"/>
                </a:lnTo>
                <a:lnTo>
                  <a:pt x="276" y="408"/>
                </a:lnTo>
                <a:lnTo>
                  <a:pt x="291" y="408"/>
                </a:lnTo>
                <a:lnTo>
                  <a:pt x="305" y="406"/>
                </a:lnTo>
                <a:lnTo>
                  <a:pt x="320" y="406"/>
                </a:lnTo>
                <a:lnTo>
                  <a:pt x="334" y="406"/>
                </a:lnTo>
                <a:lnTo>
                  <a:pt x="349" y="406"/>
                </a:lnTo>
                <a:lnTo>
                  <a:pt x="364" y="405"/>
                </a:lnTo>
                <a:lnTo>
                  <a:pt x="378" y="405"/>
                </a:lnTo>
                <a:lnTo>
                  <a:pt x="393" y="404"/>
                </a:lnTo>
                <a:lnTo>
                  <a:pt x="407" y="404"/>
                </a:lnTo>
                <a:lnTo>
                  <a:pt x="422" y="403"/>
                </a:lnTo>
                <a:lnTo>
                  <a:pt x="436" y="401"/>
                </a:lnTo>
                <a:lnTo>
                  <a:pt x="451" y="400"/>
                </a:lnTo>
                <a:lnTo>
                  <a:pt x="466" y="399"/>
                </a:lnTo>
                <a:lnTo>
                  <a:pt x="480" y="397"/>
                </a:lnTo>
                <a:lnTo>
                  <a:pt x="495" y="394"/>
                </a:lnTo>
                <a:lnTo>
                  <a:pt x="509" y="392"/>
                </a:lnTo>
                <a:lnTo>
                  <a:pt x="524" y="388"/>
                </a:lnTo>
                <a:lnTo>
                  <a:pt x="538" y="384"/>
                </a:lnTo>
                <a:lnTo>
                  <a:pt x="553" y="381"/>
                </a:lnTo>
                <a:lnTo>
                  <a:pt x="568" y="376"/>
                </a:lnTo>
                <a:lnTo>
                  <a:pt x="582" y="371"/>
                </a:lnTo>
                <a:lnTo>
                  <a:pt x="597" y="365"/>
                </a:lnTo>
                <a:lnTo>
                  <a:pt x="611" y="358"/>
                </a:lnTo>
                <a:lnTo>
                  <a:pt x="626" y="350"/>
                </a:lnTo>
                <a:lnTo>
                  <a:pt x="640" y="342"/>
                </a:lnTo>
                <a:lnTo>
                  <a:pt x="655" y="332"/>
                </a:lnTo>
                <a:lnTo>
                  <a:pt x="670" y="322"/>
                </a:lnTo>
                <a:lnTo>
                  <a:pt x="684" y="312"/>
                </a:lnTo>
                <a:lnTo>
                  <a:pt x="699" y="299"/>
                </a:lnTo>
                <a:lnTo>
                  <a:pt x="713" y="286"/>
                </a:lnTo>
                <a:lnTo>
                  <a:pt x="728" y="273"/>
                </a:lnTo>
                <a:lnTo>
                  <a:pt x="744" y="258"/>
                </a:lnTo>
                <a:lnTo>
                  <a:pt x="758" y="242"/>
                </a:lnTo>
                <a:lnTo>
                  <a:pt x="773" y="226"/>
                </a:lnTo>
                <a:lnTo>
                  <a:pt x="787" y="209"/>
                </a:lnTo>
                <a:lnTo>
                  <a:pt x="802" y="192"/>
                </a:lnTo>
                <a:lnTo>
                  <a:pt x="817" y="175"/>
                </a:lnTo>
                <a:lnTo>
                  <a:pt x="831" y="158"/>
                </a:lnTo>
                <a:lnTo>
                  <a:pt x="846" y="140"/>
                </a:lnTo>
                <a:lnTo>
                  <a:pt x="860" y="123"/>
                </a:lnTo>
                <a:lnTo>
                  <a:pt x="875" y="106"/>
                </a:lnTo>
                <a:lnTo>
                  <a:pt x="889" y="90"/>
                </a:lnTo>
                <a:lnTo>
                  <a:pt x="904" y="75"/>
                </a:lnTo>
                <a:lnTo>
                  <a:pt x="919" y="60"/>
                </a:lnTo>
                <a:lnTo>
                  <a:pt x="933" y="48"/>
                </a:lnTo>
                <a:lnTo>
                  <a:pt x="948" y="36"/>
                </a:lnTo>
                <a:lnTo>
                  <a:pt x="962" y="25"/>
                </a:lnTo>
                <a:lnTo>
                  <a:pt x="977" y="16"/>
                </a:lnTo>
                <a:lnTo>
                  <a:pt x="991" y="9"/>
                </a:lnTo>
                <a:lnTo>
                  <a:pt x="1006" y="4"/>
                </a:lnTo>
                <a:lnTo>
                  <a:pt x="1021" y="2"/>
                </a:lnTo>
                <a:lnTo>
                  <a:pt x="1035" y="0"/>
                </a:lnTo>
                <a:lnTo>
                  <a:pt x="1050" y="2"/>
                </a:lnTo>
                <a:lnTo>
                  <a:pt x="1064" y="4"/>
                </a:lnTo>
                <a:lnTo>
                  <a:pt x="1079" y="9"/>
                </a:lnTo>
                <a:lnTo>
                  <a:pt x="1093" y="16"/>
                </a:lnTo>
                <a:lnTo>
                  <a:pt x="1108" y="25"/>
                </a:lnTo>
                <a:lnTo>
                  <a:pt x="1123" y="36"/>
                </a:lnTo>
                <a:lnTo>
                  <a:pt x="1137" y="48"/>
                </a:lnTo>
                <a:lnTo>
                  <a:pt x="1152" y="60"/>
                </a:lnTo>
                <a:lnTo>
                  <a:pt x="1166" y="75"/>
                </a:lnTo>
                <a:lnTo>
                  <a:pt x="1181" y="90"/>
                </a:lnTo>
                <a:lnTo>
                  <a:pt x="1196" y="106"/>
                </a:lnTo>
                <a:lnTo>
                  <a:pt x="1210" y="123"/>
                </a:lnTo>
                <a:lnTo>
                  <a:pt x="1225" y="140"/>
                </a:lnTo>
                <a:lnTo>
                  <a:pt x="1239" y="158"/>
                </a:lnTo>
                <a:lnTo>
                  <a:pt x="1254" y="175"/>
                </a:lnTo>
                <a:lnTo>
                  <a:pt x="1268" y="192"/>
                </a:lnTo>
                <a:lnTo>
                  <a:pt x="1283" y="209"/>
                </a:lnTo>
                <a:lnTo>
                  <a:pt x="1298" y="226"/>
                </a:lnTo>
                <a:lnTo>
                  <a:pt x="1312" y="242"/>
                </a:lnTo>
                <a:lnTo>
                  <a:pt x="1327" y="258"/>
                </a:lnTo>
                <a:lnTo>
                  <a:pt x="1341" y="273"/>
                </a:lnTo>
                <a:lnTo>
                  <a:pt x="1356" y="286"/>
                </a:lnTo>
                <a:lnTo>
                  <a:pt x="1370" y="299"/>
                </a:lnTo>
                <a:lnTo>
                  <a:pt x="1385" y="312"/>
                </a:lnTo>
                <a:lnTo>
                  <a:pt x="1400" y="322"/>
                </a:lnTo>
                <a:lnTo>
                  <a:pt x="1414" y="332"/>
                </a:lnTo>
                <a:lnTo>
                  <a:pt x="1429" y="342"/>
                </a:lnTo>
                <a:lnTo>
                  <a:pt x="1443" y="350"/>
                </a:lnTo>
                <a:lnTo>
                  <a:pt x="1458" y="358"/>
                </a:lnTo>
                <a:lnTo>
                  <a:pt x="1472" y="365"/>
                </a:lnTo>
                <a:lnTo>
                  <a:pt x="1487" y="371"/>
                </a:lnTo>
                <a:lnTo>
                  <a:pt x="1502" y="376"/>
                </a:lnTo>
                <a:lnTo>
                  <a:pt x="1516" y="381"/>
                </a:lnTo>
                <a:lnTo>
                  <a:pt x="1531" y="384"/>
                </a:lnTo>
                <a:lnTo>
                  <a:pt x="1545" y="388"/>
                </a:lnTo>
                <a:lnTo>
                  <a:pt x="1560" y="392"/>
                </a:lnTo>
                <a:lnTo>
                  <a:pt x="1574" y="394"/>
                </a:lnTo>
                <a:lnTo>
                  <a:pt x="1589" y="397"/>
                </a:lnTo>
                <a:lnTo>
                  <a:pt x="1604" y="399"/>
                </a:lnTo>
                <a:lnTo>
                  <a:pt x="1619" y="400"/>
                </a:lnTo>
                <a:lnTo>
                  <a:pt x="1634" y="401"/>
                </a:lnTo>
                <a:lnTo>
                  <a:pt x="1649" y="403"/>
                </a:lnTo>
                <a:lnTo>
                  <a:pt x="1663" y="404"/>
                </a:lnTo>
                <a:lnTo>
                  <a:pt x="1678" y="404"/>
                </a:lnTo>
                <a:lnTo>
                  <a:pt x="1692" y="405"/>
                </a:lnTo>
                <a:lnTo>
                  <a:pt x="1707" y="405"/>
                </a:lnTo>
                <a:lnTo>
                  <a:pt x="1721" y="406"/>
                </a:lnTo>
                <a:lnTo>
                  <a:pt x="1736" y="406"/>
                </a:lnTo>
                <a:lnTo>
                  <a:pt x="1751" y="406"/>
                </a:lnTo>
                <a:lnTo>
                  <a:pt x="1765" y="406"/>
                </a:lnTo>
                <a:lnTo>
                  <a:pt x="1780" y="408"/>
                </a:lnTo>
                <a:lnTo>
                  <a:pt x="1794" y="408"/>
                </a:lnTo>
                <a:lnTo>
                  <a:pt x="1809" y="408"/>
                </a:lnTo>
                <a:lnTo>
                  <a:pt x="1823" y="408"/>
                </a:lnTo>
                <a:lnTo>
                  <a:pt x="1838" y="408"/>
                </a:lnTo>
                <a:lnTo>
                  <a:pt x="1853" y="408"/>
                </a:lnTo>
                <a:lnTo>
                  <a:pt x="1867" y="408"/>
                </a:lnTo>
                <a:lnTo>
                  <a:pt x="1882" y="408"/>
                </a:lnTo>
                <a:lnTo>
                  <a:pt x="1896" y="408"/>
                </a:lnTo>
                <a:lnTo>
                  <a:pt x="1911" y="408"/>
                </a:lnTo>
                <a:lnTo>
                  <a:pt x="1925" y="408"/>
                </a:lnTo>
                <a:lnTo>
                  <a:pt x="1940" y="408"/>
                </a:lnTo>
                <a:lnTo>
                  <a:pt x="1955" y="408"/>
                </a:lnTo>
                <a:lnTo>
                  <a:pt x="1969" y="408"/>
                </a:lnTo>
                <a:lnTo>
                  <a:pt x="1984" y="408"/>
                </a:lnTo>
                <a:lnTo>
                  <a:pt x="1998" y="408"/>
                </a:lnTo>
                <a:lnTo>
                  <a:pt x="2013" y="408"/>
                </a:lnTo>
                <a:lnTo>
                  <a:pt x="2028" y="408"/>
                </a:lnTo>
                <a:lnTo>
                  <a:pt x="2042" y="408"/>
                </a:lnTo>
                <a:lnTo>
                  <a:pt x="2057" y="408"/>
                </a:lnTo>
              </a:path>
            </a:pathLst>
          </a:cu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" name="TextBox 124"/>
          <p:cNvSpPr txBox="1">
            <a:spLocks noChangeArrowheads="1"/>
          </p:cNvSpPr>
          <p:nvPr/>
        </p:nvSpPr>
        <p:spPr bwMode="auto">
          <a:xfrm>
            <a:off x="4708836" y="4653732"/>
            <a:ext cx="10037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 err="1">
                <a:latin typeface="Symbol" pitchFamily="18" charset="2"/>
              </a:rPr>
              <a:t>D</a:t>
            </a:r>
            <a:r>
              <a:rPr lang="en-GB" altLang="en-US" sz="1600" dirty="0" err="1">
                <a:latin typeface="Verdana" pitchFamily="34" charset="0"/>
              </a:rPr>
              <a:t>k</a:t>
            </a:r>
            <a:r>
              <a:rPr lang="en-GB" altLang="en-US" sz="1600" dirty="0">
                <a:latin typeface="Verdana" pitchFamily="34" charset="0"/>
              </a:rPr>
              <a:t> ~ B</a:t>
            </a:r>
            <a:endParaRPr lang="en-US" altLang="en-US" sz="1600" dirty="0">
              <a:latin typeface="Verdana" pitchFamily="34" charset="0"/>
            </a:endParaRPr>
          </a:p>
        </p:txBody>
      </p:sp>
      <p:sp>
        <p:nvSpPr>
          <p:cNvPr id="63" name="Rectangle 59"/>
          <p:cNvSpPr>
            <a:spLocks noChangeArrowheads="1"/>
          </p:cNvSpPr>
          <p:nvPr/>
        </p:nvSpPr>
        <p:spPr bwMode="auto">
          <a:xfrm>
            <a:off x="6588523" y="5038846"/>
            <a:ext cx="5597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i="1" dirty="0" smtClean="0">
                <a:latin typeface="Symbol" pitchFamily="18" charset="2"/>
              </a:rPr>
              <a:t>y</a:t>
            </a:r>
            <a:r>
              <a:rPr lang="en-GB" altLang="en-US" sz="1800" i="1" baseline="-25000" dirty="0" smtClean="0">
                <a:latin typeface="Verdana" pitchFamily="34" charset="0"/>
              </a:rPr>
              <a:t>0D</a:t>
            </a:r>
            <a:endParaRPr lang="en-US" altLang="en-US" sz="1800" baseline="-25000" dirty="0">
              <a:latin typeface="Verdana" pitchFamily="34" charset="0"/>
            </a:endParaRPr>
          </a:p>
        </p:txBody>
      </p:sp>
      <p:cxnSp>
        <p:nvCxnSpPr>
          <p:cNvPr id="64" name="Straight Arrow Connector 63"/>
          <p:cNvCxnSpPr>
            <a:cxnSpLocks noChangeShapeType="1"/>
          </p:cNvCxnSpPr>
          <p:nvPr/>
        </p:nvCxnSpPr>
        <p:spPr bwMode="auto">
          <a:xfrm>
            <a:off x="4723636" y="4615510"/>
            <a:ext cx="128882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" name="TextBox 68"/>
          <p:cNvSpPr txBox="1"/>
          <p:nvPr/>
        </p:nvSpPr>
        <p:spPr>
          <a:xfrm>
            <a:off x="7784134" y="557994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6309320"/>
            <a:ext cx="78488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dirty="0"/>
              <a:t>Sakai, J.-W. </a:t>
            </a:r>
            <a:r>
              <a:rPr lang="en-US" sz="1100" i="1" dirty="0"/>
              <a:t>et al</a:t>
            </a:r>
            <a:r>
              <a:rPr lang="en-US" sz="1100" dirty="0"/>
              <a:t> Probing the wave function of quantum confined states by resonant </a:t>
            </a:r>
            <a:r>
              <a:rPr lang="en-US" sz="1100" dirty="0" err="1"/>
              <a:t>magnetotunneling</a:t>
            </a:r>
            <a:r>
              <a:rPr lang="en-US" sz="1100" dirty="0"/>
              <a:t>, </a:t>
            </a:r>
            <a:r>
              <a:rPr lang="en-US" sz="1100" i="1" dirty="0"/>
              <a:t>Phys. Rev</a:t>
            </a:r>
            <a:r>
              <a:rPr lang="en-US" sz="1100" dirty="0"/>
              <a:t>. B </a:t>
            </a:r>
            <a:r>
              <a:rPr lang="en-US" sz="1100" b="1" dirty="0"/>
              <a:t>48</a:t>
            </a:r>
            <a:r>
              <a:rPr lang="en-US" sz="1100" dirty="0"/>
              <a:t>, 5664 (1993)</a:t>
            </a:r>
            <a:endParaRPr lang="en-GB" sz="1100" dirty="0"/>
          </a:p>
          <a:p>
            <a:pPr algn="just"/>
            <a:r>
              <a:rPr lang="en-US" sz="1100" dirty="0" err="1" smtClean="0"/>
              <a:t>Vdovin</a:t>
            </a:r>
            <a:r>
              <a:rPr lang="en-US" sz="1100" dirty="0" smtClean="0"/>
              <a:t> </a:t>
            </a:r>
            <a:r>
              <a:rPr lang="en-US" sz="1100" dirty="0"/>
              <a:t>E.E.</a:t>
            </a:r>
            <a:r>
              <a:rPr lang="en-US" sz="1100" i="1" dirty="0"/>
              <a:t> et al.</a:t>
            </a:r>
            <a:r>
              <a:rPr lang="en-US" sz="1100" dirty="0"/>
              <a:t> Imaging the Electron Wave Function in Self-Assembled Quantum Dots. </a:t>
            </a:r>
            <a:r>
              <a:rPr lang="en-US" sz="1100" i="1" dirty="0"/>
              <a:t>Science </a:t>
            </a:r>
            <a:r>
              <a:rPr lang="en-US" sz="1100" b="1" dirty="0"/>
              <a:t>290</a:t>
            </a:r>
            <a:r>
              <a:rPr lang="en-US" sz="1100" dirty="0"/>
              <a:t>,</a:t>
            </a:r>
            <a:r>
              <a:rPr lang="en-US" sz="1100" b="1" dirty="0"/>
              <a:t> </a:t>
            </a:r>
            <a:r>
              <a:rPr lang="en-US" sz="1100" dirty="0"/>
              <a:t>122-124 (</a:t>
            </a:r>
            <a:r>
              <a:rPr lang="en-US" sz="1100" dirty="0" smtClean="0"/>
              <a:t>2000)</a:t>
            </a:r>
          </a:p>
        </p:txBody>
      </p:sp>
      <p:sp>
        <p:nvSpPr>
          <p:cNvPr id="22" name="Right Arrow 21"/>
          <p:cNvSpPr/>
          <p:nvPr/>
        </p:nvSpPr>
        <p:spPr>
          <a:xfrm flipV="1">
            <a:off x="5797153" y="2243807"/>
            <a:ext cx="792088" cy="288033"/>
          </a:xfrm>
          <a:prstGeom prst="rightArrow">
            <a:avLst>
              <a:gd name="adj1" fmla="val 50000"/>
              <a:gd name="adj2" fmla="val 771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Up Arrow 22"/>
          <p:cNvSpPr/>
          <p:nvPr/>
        </p:nvSpPr>
        <p:spPr>
          <a:xfrm>
            <a:off x="5452607" y="1325784"/>
            <a:ext cx="200530" cy="990031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ight Arrow 23"/>
          <p:cNvSpPr/>
          <p:nvPr/>
        </p:nvSpPr>
        <p:spPr>
          <a:xfrm rot="18645066">
            <a:off x="5552860" y="1761593"/>
            <a:ext cx="905396" cy="190478"/>
          </a:xfrm>
          <a:prstGeom prst="rightArrow">
            <a:avLst>
              <a:gd name="adj1" fmla="val 50000"/>
              <a:gd name="adj2" fmla="val 8225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5077073" y="1278086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</a:rPr>
              <a:t>B</a:t>
            </a:r>
            <a:r>
              <a:rPr lang="en-GB" sz="2400" b="1" baseline="-25000" dirty="0" smtClean="0">
                <a:solidFill>
                  <a:srgbClr val="C00000"/>
                </a:solidFill>
              </a:rPr>
              <a:t>x</a:t>
            </a:r>
            <a:endParaRPr lang="en-GB" sz="2400" b="1" baseline="-25000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1169" y="1883767"/>
            <a:ext cx="803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>
                <a:solidFill>
                  <a:schemeClr val="accent1"/>
                </a:solidFill>
              </a:rPr>
              <a:t>e</a:t>
            </a:r>
            <a:endParaRPr lang="en-GB" sz="2400" b="1" i="1" baseline="-25000" dirty="0">
              <a:solidFill>
                <a:schemeClr val="accent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13556" y="1085228"/>
            <a:ext cx="781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00B050"/>
                </a:solidFill>
              </a:rPr>
              <a:t>Δ</a:t>
            </a:r>
            <a:r>
              <a:rPr lang="en-GB" sz="2400" b="1" dirty="0" err="1" smtClean="0">
                <a:solidFill>
                  <a:srgbClr val="00B050"/>
                </a:solidFill>
              </a:rPr>
              <a:t>k</a:t>
            </a:r>
            <a:r>
              <a:rPr lang="en-GB" sz="2400" b="1" baseline="-25000" dirty="0" err="1" smtClean="0">
                <a:solidFill>
                  <a:srgbClr val="00B050"/>
                </a:solidFill>
              </a:rPr>
              <a:t>y</a:t>
            </a:r>
            <a:endParaRPr lang="en-GB" sz="2400" b="1" baseline="-250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91683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Energy</a:t>
            </a:r>
            <a:endParaRPr lang="en-GB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346354"/>
              </p:ext>
            </p:extLst>
          </p:nvPr>
        </p:nvGraphicFramePr>
        <p:xfrm>
          <a:off x="2051720" y="1957784"/>
          <a:ext cx="1114425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81" name="Equation" r:id="rId5" imgW="710891" imgH="203112" progId="Equation.3">
                  <p:embed/>
                </p:oleObj>
              </mc:Choice>
              <mc:Fallback>
                <p:oleObj name="Equation" r:id="rId5" imgW="710891" imgH="203112" progId="Equation.3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957784"/>
                        <a:ext cx="1114425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755576" y="2420888"/>
            <a:ext cx="201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Wave vector</a:t>
            </a:r>
            <a:endParaRPr lang="en-GB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6360665"/>
              </p:ext>
            </p:extLst>
          </p:nvPr>
        </p:nvGraphicFramePr>
        <p:xfrm>
          <a:off x="2195736" y="2453903"/>
          <a:ext cx="17843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82" name="Equation" r:id="rId7" imgW="1180588" imgH="215806" progId="Equation.3">
                  <p:embed/>
                </p:oleObj>
              </mc:Choice>
              <mc:Fallback>
                <p:oleObj name="Equation" r:id="rId7" imgW="1180588" imgH="215806" progId="Equation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2453903"/>
                        <a:ext cx="1784350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5576" y="3284984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tunnelling </a:t>
            </a:r>
            <a:r>
              <a:rPr lang="en-GB" dirty="0" smtClean="0"/>
              <a:t>current can be expressed as an overlap integral of emitter and 0D </a:t>
            </a:r>
          </a:p>
          <a:p>
            <a:endParaRPr lang="en-GB" dirty="0"/>
          </a:p>
          <a:p>
            <a:r>
              <a:rPr lang="en-GB" dirty="0" smtClean="0"/>
              <a:t>states in k-space: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27584" y="4653136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B050"/>
                </a:solidFill>
              </a:rPr>
              <a:t>Mapping |</a:t>
            </a:r>
            <a:r>
              <a:rPr lang="el-GR" sz="2800" b="1" dirty="0" smtClean="0">
                <a:solidFill>
                  <a:srgbClr val="00B050"/>
                </a:solidFill>
              </a:rPr>
              <a:t>ψ|</a:t>
            </a:r>
            <a:r>
              <a:rPr lang="en-GB" sz="2800" b="1" baseline="30000" dirty="0" smtClean="0">
                <a:solidFill>
                  <a:srgbClr val="00B050"/>
                </a:solidFill>
              </a:rPr>
              <a:t>2</a:t>
            </a:r>
            <a:r>
              <a:rPr lang="en-GB" sz="2800" b="1" dirty="0" smtClean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en-GB" sz="2800" b="1" dirty="0" smtClean="0">
                <a:solidFill>
                  <a:srgbClr val="00B050"/>
                </a:solidFill>
              </a:rPr>
              <a:t>in k-space</a:t>
            </a:r>
            <a:endParaRPr lang="en-GB" sz="2800" b="1" dirty="0">
              <a:solidFill>
                <a:srgbClr val="00B050"/>
              </a:solidFill>
            </a:endParaRPr>
          </a:p>
        </p:txBody>
      </p:sp>
      <p:pic>
        <p:nvPicPr>
          <p:cNvPr id="14757" name="Picture 42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538" y="4675872"/>
            <a:ext cx="1565275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854808"/>
              </p:ext>
            </p:extLst>
          </p:nvPr>
        </p:nvGraphicFramePr>
        <p:xfrm>
          <a:off x="2771800" y="3789040"/>
          <a:ext cx="438626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83" name="Equation" r:id="rId10" imgW="2692080" imgH="291960" progId="Equation.3">
                  <p:embed/>
                </p:oleObj>
              </mc:Choice>
              <mc:Fallback>
                <p:oleObj name="Equation" r:id="rId10" imgW="2692080" imgH="291960" progId="Equation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3789040"/>
                        <a:ext cx="4386262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857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30712 1.48148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47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8" grpId="0" animBg="1"/>
      <p:bldP spid="62" grpId="0"/>
      <p:bldP spid="62" grpId="1"/>
      <p:bldP spid="63" grpId="0"/>
      <p:bldP spid="69" grpId="0"/>
      <p:bldP spid="4" grpId="0"/>
      <p:bldP spid="22" grpId="0" animBg="1"/>
      <p:bldP spid="23" grpId="0" animBg="1"/>
      <p:bldP spid="24" grpId="0" animBg="1"/>
      <p:bldP spid="26" grpId="0"/>
      <p:bldP spid="27" grpId="0"/>
      <p:bldP spid="28" grpId="0"/>
      <p:bldP spid="5" grpId="0"/>
      <p:bldP spid="40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054" y="0"/>
            <a:ext cx="916605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tx2"/>
                </a:solidFill>
              </a:rPr>
              <a:t>Probing the size of 0D states by MTS </a:t>
            </a:r>
            <a:endParaRPr lang="en-GB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534984"/>
              </p:ext>
            </p:extLst>
          </p:nvPr>
        </p:nvGraphicFramePr>
        <p:xfrm>
          <a:off x="4418928" y="3079748"/>
          <a:ext cx="3619630" cy="2530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6" name="Graph" r:id="rId3" imgW="4159800" imgH="2907720" progId="Origin50.Graph">
                  <p:embed/>
                </p:oleObj>
              </mc:Choice>
              <mc:Fallback>
                <p:oleObj name="Graph" r:id="rId3" imgW="4159800" imgH="290772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8928" y="3079748"/>
                        <a:ext cx="3619630" cy="253097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396806"/>
              </p:ext>
            </p:extLst>
          </p:nvPr>
        </p:nvGraphicFramePr>
        <p:xfrm>
          <a:off x="6313666" y="3090446"/>
          <a:ext cx="3603888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7" name="Graph" r:id="rId5" imgW="4159800" imgH="2907720" progId="Origin50.Graph">
                  <p:embed/>
                </p:oleObj>
              </mc:Choice>
              <mc:Fallback>
                <p:oleObj name="Graph" r:id="rId5" imgW="4159800" imgH="290772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3666" y="3090446"/>
                        <a:ext cx="3603888" cy="252028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64950"/>
              </p:ext>
            </p:extLst>
          </p:nvPr>
        </p:nvGraphicFramePr>
        <p:xfrm>
          <a:off x="4922986" y="4412720"/>
          <a:ext cx="1080120" cy="755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8" name="Graph" r:id="rId7" imgW="4159800" imgH="2907720" progId="Origin50.Graph">
                  <p:embed/>
                </p:oleObj>
              </mc:Choice>
              <mc:Fallback>
                <p:oleObj name="Graph" r:id="rId7" imgW="4159800" imgH="290772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2986" y="4412720"/>
                        <a:ext cx="1080120" cy="75526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846070"/>
              </p:ext>
            </p:extLst>
          </p:nvPr>
        </p:nvGraphicFramePr>
        <p:xfrm>
          <a:off x="6806045" y="4458598"/>
          <a:ext cx="1091797" cy="764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9" name="Graph" r:id="rId9" imgW="4159800" imgH="2907720" progId="Origin50.Graph">
                  <p:embed/>
                </p:oleObj>
              </mc:Choice>
              <mc:Fallback>
                <p:oleObj name="Graph" r:id="rId9" imgW="4159800" imgH="290772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6045" y="4458598"/>
                        <a:ext cx="1091797" cy="764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932040" y="294643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0070C0"/>
                </a:solidFill>
              </a:rPr>
              <a:t>Coulomb potential</a:t>
            </a:r>
            <a:endParaRPr lang="en-GB" sz="1600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83760" y="2946430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0070C0"/>
                </a:solidFill>
              </a:rPr>
              <a:t>Parabolic potential</a:t>
            </a:r>
            <a:endParaRPr lang="en-GB" sz="16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0032" y="5733256"/>
            <a:ext cx="38164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dirty="0" err="1"/>
              <a:t>Patanè</a:t>
            </a:r>
            <a:r>
              <a:rPr lang="en-US" sz="1100" dirty="0"/>
              <a:t>, A.</a:t>
            </a:r>
            <a:r>
              <a:rPr lang="en-US" sz="1100" i="1" dirty="0"/>
              <a:t> et al.</a:t>
            </a:r>
            <a:r>
              <a:rPr lang="en-US" sz="1100" dirty="0"/>
              <a:t> Manipulating and Imaging the Shape of an Electronic Wave Function by </a:t>
            </a:r>
            <a:r>
              <a:rPr lang="en-US" sz="1100" dirty="0" err="1"/>
              <a:t>Magnetotunneling</a:t>
            </a:r>
            <a:r>
              <a:rPr lang="en-US" sz="1100" dirty="0"/>
              <a:t> </a:t>
            </a:r>
            <a:r>
              <a:rPr lang="en-US" sz="1100" dirty="0" smtClean="0"/>
              <a:t>Spectroscopy </a:t>
            </a:r>
          </a:p>
          <a:p>
            <a:pPr algn="just"/>
            <a:r>
              <a:rPr lang="en-US" sz="1100" i="1" dirty="0" smtClean="0"/>
              <a:t>Phys</a:t>
            </a:r>
            <a:r>
              <a:rPr lang="en-US" sz="1100" i="1" dirty="0"/>
              <a:t>. Rev. Lett.</a:t>
            </a:r>
            <a:r>
              <a:rPr lang="en-US" sz="1100" dirty="0"/>
              <a:t> </a:t>
            </a:r>
            <a:r>
              <a:rPr lang="en-US" sz="1100" b="1" dirty="0"/>
              <a:t>105</a:t>
            </a:r>
            <a:r>
              <a:rPr lang="en-US" sz="1100" dirty="0"/>
              <a:t>, 236804 (2010</a:t>
            </a:r>
            <a:r>
              <a:rPr lang="en-US" sz="1100" dirty="0" smtClean="0"/>
              <a:t>).</a:t>
            </a:r>
            <a:endParaRPr lang="en-GB" sz="2000" dirty="0"/>
          </a:p>
        </p:txBody>
      </p:sp>
      <p:sp>
        <p:nvSpPr>
          <p:cNvPr id="8" name="Rectangle 7"/>
          <p:cNvSpPr/>
          <p:nvPr/>
        </p:nvSpPr>
        <p:spPr>
          <a:xfrm>
            <a:off x="4932040" y="980728"/>
            <a:ext cx="3816424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/>
              <a:t>From modelling of the </a:t>
            </a:r>
            <a:r>
              <a:rPr lang="en-GB" i="1" dirty="0"/>
              <a:t>I</a:t>
            </a:r>
            <a:r>
              <a:rPr lang="en-GB" dirty="0"/>
              <a:t>(</a:t>
            </a:r>
            <a:r>
              <a:rPr lang="en-GB" i="1" dirty="0" err="1"/>
              <a:t>B</a:t>
            </a:r>
            <a:r>
              <a:rPr lang="en-GB" i="1" baseline="-25000" dirty="0" err="1"/>
              <a:t>x</a:t>
            </a:r>
            <a:r>
              <a:rPr lang="en-GB" dirty="0"/>
              <a:t>) curves, we find that </a:t>
            </a:r>
            <a:r>
              <a:rPr lang="en-GB" b="1" dirty="0"/>
              <a:t>the 0D states are</a:t>
            </a:r>
            <a:r>
              <a:rPr lang="en-GB" dirty="0"/>
              <a:t> strongly </a:t>
            </a:r>
            <a:r>
              <a:rPr lang="en-GB" b="1" dirty="0"/>
              <a:t>localized</a:t>
            </a:r>
            <a:r>
              <a:rPr lang="en-GB" dirty="0"/>
              <a:t> </a:t>
            </a:r>
            <a:r>
              <a:rPr lang="en-GB" i="1" dirty="0"/>
              <a:t>(</a:t>
            </a:r>
            <a:r>
              <a:rPr lang="el-GR" i="1" dirty="0"/>
              <a:t>λ</a:t>
            </a:r>
            <a:r>
              <a:rPr lang="en-GB" i="1" baseline="-25000" dirty="0"/>
              <a:t>0</a:t>
            </a:r>
            <a:r>
              <a:rPr lang="en-GB" i="1" dirty="0"/>
              <a:t> </a:t>
            </a:r>
            <a:r>
              <a:rPr lang="en-GB" dirty="0"/>
              <a:t>&lt; 2 nm)</a:t>
            </a:r>
            <a:r>
              <a:rPr lang="en-GB" sz="2000" dirty="0"/>
              <a:t>.</a:t>
            </a:r>
          </a:p>
          <a:p>
            <a:pPr algn="just"/>
            <a:endParaRPr lang="en-GB" sz="900" dirty="0"/>
          </a:p>
          <a:p>
            <a:pPr algn="just"/>
            <a:r>
              <a:rPr lang="en-GB" dirty="0"/>
              <a:t>From </a:t>
            </a:r>
            <a:r>
              <a:rPr lang="en-GB" dirty="0" err="1"/>
              <a:t>hydrogenic</a:t>
            </a:r>
            <a:r>
              <a:rPr lang="en-GB" dirty="0"/>
              <a:t> model, we </a:t>
            </a:r>
            <a:r>
              <a:rPr lang="en-GB" dirty="0" smtClean="0"/>
              <a:t>extract </a:t>
            </a:r>
            <a:r>
              <a:rPr lang="en-GB" dirty="0"/>
              <a:t>a </a:t>
            </a:r>
            <a:r>
              <a:rPr lang="en-GB" b="1" dirty="0" smtClean="0"/>
              <a:t>binding </a:t>
            </a:r>
            <a:r>
              <a:rPr lang="en-GB" b="1" dirty="0"/>
              <a:t>energy </a:t>
            </a:r>
            <a:r>
              <a:rPr lang="en-GB" i="1" dirty="0" smtClean="0"/>
              <a:t>E</a:t>
            </a:r>
            <a:r>
              <a:rPr lang="en-GB" dirty="0" smtClean="0"/>
              <a:t> </a:t>
            </a:r>
            <a:r>
              <a:rPr lang="en-GB" dirty="0"/>
              <a:t>&gt; 30 </a:t>
            </a:r>
            <a:r>
              <a:rPr lang="en-GB" dirty="0" err="1" smtClean="0"/>
              <a:t>meV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581128"/>
            <a:ext cx="1520593" cy="15121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4725144"/>
            <a:ext cx="223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 smtClean="0"/>
              <a:t>Interstitial N and/or vacancies induce </a:t>
            </a:r>
            <a:r>
              <a:rPr lang="en-GB" sz="1600" b="1" dirty="0" smtClean="0"/>
              <a:t>point defects</a:t>
            </a:r>
            <a:r>
              <a:rPr lang="en-GB" sz="1600" dirty="0" smtClean="0"/>
              <a:t>, which may be the source </a:t>
            </a:r>
            <a:r>
              <a:rPr lang="en-GB" sz="1600" dirty="0"/>
              <a:t>for the electron </a:t>
            </a:r>
            <a:r>
              <a:rPr lang="en-GB" sz="1600" dirty="0" smtClean="0"/>
              <a:t>localization.</a:t>
            </a:r>
            <a:endParaRPr lang="en-GB" sz="1600" dirty="0"/>
          </a:p>
        </p:txBody>
      </p:sp>
      <p:pic>
        <p:nvPicPr>
          <p:cNvPr id="20767" name="Picture 28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116632"/>
            <a:ext cx="6551166" cy="4148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611560" y="652626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 smtClean="0"/>
              <a:t>Strong decrease of current </a:t>
            </a:r>
            <a:r>
              <a:rPr lang="en-GB" sz="2000" i="1" dirty="0" smtClean="0"/>
              <a:t>I </a:t>
            </a:r>
            <a:r>
              <a:rPr lang="en-GB" sz="2000" dirty="0" smtClean="0"/>
              <a:t>with</a:t>
            </a:r>
            <a:r>
              <a:rPr lang="en-GB" sz="2000" i="1" dirty="0" smtClean="0"/>
              <a:t> </a:t>
            </a:r>
            <a:r>
              <a:rPr lang="en-GB" sz="2000" i="1" dirty="0"/>
              <a:t>B</a:t>
            </a:r>
            <a:r>
              <a:rPr lang="en-GB" sz="2000" i="1" baseline="-25000" dirty="0"/>
              <a:t>x</a:t>
            </a:r>
            <a:endParaRPr lang="en-GB" sz="9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467544" y="4221088"/>
            <a:ext cx="3707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b="1" dirty="0"/>
              <a:t>Which is the source of the 0D states?</a:t>
            </a:r>
          </a:p>
        </p:txBody>
      </p:sp>
    </p:spTree>
    <p:extLst>
      <p:ext uri="{BB962C8B-B14F-4D97-AF65-F5344CB8AC3E}">
        <p14:creationId xmlns:p14="http://schemas.microsoft.com/office/powerpoint/2010/main" val="262287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3" grpId="0"/>
      <p:bldP spid="8" grpId="0"/>
      <p:bldP spid="4" grpId="0"/>
      <p:bldP spid="37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2016" y="0"/>
            <a:ext cx="9146015" cy="5040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solidFill>
                  <a:schemeClr val="tx2"/>
                </a:solidFill>
                <a:latin typeface="+mn-lt"/>
              </a:rPr>
              <a:t>Conclusions and future studies</a:t>
            </a:r>
            <a:endParaRPr lang="en-GB" sz="32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1196752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b="1" dirty="0">
                <a:solidFill>
                  <a:srgbClr val="FF0000"/>
                </a:solidFill>
              </a:rPr>
              <a:t>M</a:t>
            </a:r>
            <a:r>
              <a:rPr lang="en-GB" sz="1600" b="1" dirty="0" smtClean="0">
                <a:solidFill>
                  <a:srgbClr val="FF0000"/>
                </a:solidFill>
              </a:rPr>
              <a:t>odelling</a:t>
            </a:r>
            <a:r>
              <a:rPr lang="en-GB" sz="1600" dirty="0" smtClean="0"/>
              <a:t> the </a:t>
            </a:r>
            <a:r>
              <a:rPr lang="en-GB" sz="1600" dirty="0"/>
              <a:t>effects of </a:t>
            </a:r>
            <a:r>
              <a:rPr lang="en-GB" sz="1600" dirty="0" smtClean="0"/>
              <a:t>defects on the band structure of </a:t>
            </a:r>
            <a:r>
              <a:rPr lang="en-GB" sz="1600" dirty="0" err="1" smtClean="0"/>
              <a:t>InAsN</a:t>
            </a:r>
            <a:endParaRPr lang="en-GB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788024" y="3744544"/>
            <a:ext cx="388843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 smtClean="0"/>
              <a:t>Optical probing of the N-states by </a:t>
            </a:r>
            <a:r>
              <a:rPr lang="en-GB" sz="1600" b="1" dirty="0" smtClean="0">
                <a:solidFill>
                  <a:srgbClr val="FF0000"/>
                </a:solidFill>
              </a:rPr>
              <a:t>Electroluminescence</a:t>
            </a:r>
            <a:r>
              <a:rPr lang="en-GB" sz="1600" dirty="0" smtClean="0"/>
              <a:t> (EL)</a:t>
            </a:r>
          </a:p>
          <a:p>
            <a:pPr algn="just"/>
            <a:r>
              <a:rPr lang="en-GB" sz="1400" dirty="0" smtClean="0"/>
              <a:t>       (in collaboration with ULAN)</a:t>
            </a:r>
            <a:endParaRPr lang="en-GB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4570991" y="1268760"/>
            <a:ext cx="4177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 smtClean="0"/>
              <a:t>Influence of </a:t>
            </a:r>
            <a:r>
              <a:rPr lang="en-GB" sz="1600" b="1" dirty="0" smtClean="0">
                <a:solidFill>
                  <a:srgbClr val="FF0000"/>
                </a:solidFill>
              </a:rPr>
              <a:t>growth conditions</a:t>
            </a:r>
            <a:r>
              <a:rPr lang="en-GB" sz="1600" dirty="0" smtClean="0"/>
              <a:t> (low T) on the material quality</a:t>
            </a:r>
            <a:endParaRPr lang="en-GB" sz="1600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72868"/>
              </p:ext>
            </p:extLst>
          </p:nvPr>
        </p:nvGraphicFramePr>
        <p:xfrm>
          <a:off x="5076056" y="4365104"/>
          <a:ext cx="3039825" cy="2148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1" name="Graph" r:id="rId4" imgW="4276800" imgH="3024720" progId="Origin50.Graph">
                  <p:embed/>
                </p:oleObj>
              </mc:Choice>
              <mc:Fallback>
                <p:oleObj name="Graph" r:id="rId4" imgW="4276800" imgH="3024720" progId="Origin50.Graph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4365104"/>
                        <a:ext cx="3039825" cy="21489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8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38" t="25384" r="10312" b="11731"/>
          <a:stretch/>
        </p:blipFill>
        <p:spPr bwMode="auto">
          <a:xfrm>
            <a:off x="1404657" y="1822757"/>
            <a:ext cx="1943207" cy="160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95536" y="3501008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err="1"/>
              <a:t>O’Reilly</a:t>
            </a:r>
            <a:r>
              <a:rPr lang="es-ES" sz="800" dirty="0"/>
              <a:t>, E.P., Lindsay, A., </a:t>
            </a:r>
            <a:r>
              <a:rPr lang="es-ES" sz="800" dirty="0" err="1"/>
              <a:t>Klar</a:t>
            </a:r>
            <a:r>
              <a:rPr lang="es-ES" sz="800" dirty="0"/>
              <a:t>, P.J., </a:t>
            </a:r>
            <a:r>
              <a:rPr lang="es-ES" sz="800" dirty="0" err="1"/>
              <a:t>Polimeni</a:t>
            </a:r>
            <a:r>
              <a:rPr lang="es-ES" sz="800" dirty="0"/>
              <a:t>, A., and </a:t>
            </a:r>
            <a:r>
              <a:rPr lang="es-ES" sz="800" dirty="0" err="1"/>
              <a:t>Capizzi</a:t>
            </a:r>
            <a:r>
              <a:rPr lang="es-ES" sz="800" dirty="0"/>
              <a:t>, M. </a:t>
            </a:r>
            <a:r>
              <a:rPr lang="es-ES" sz="800" dirty="0" err="1"/>
              <a:t>Trends</a:t>
            </a:r>
            <a:r>
              <a:rPr lang="es-ES" sz="800" dirty="0"/>
              <a:t> in </a:t>
            </a:r>
            <a:r>
              <a:rPr lang="es-ES" sz="800" dirty="0" err="1"/>
              <a:t>the</a:t>
            </a:r>
            <a:r>
              <a:rPr lang="es-ES" sz="800" dirty="0"/>
              <a:t> </a:t>
            </a:r>
            <a:r>
              <a:rPr lang="es-ES" sz="800" dirty="0" err="1"/>
              <a:t>electronic</a:t>
            </a:r>
            <a:r>
              <a:rPr lang="es-ES" sz="800" dirty="0"/>
              <a:t> </a:t>
            </a:r>
            <a:r>
              <a:rPr lang="es-ES" sz="800" dirty="0" err="1"/>
              <a:t>structure</a:t>
            </a:r>
            <a:r>
              <a:rPr lang="es-ES" sz="800" dirty="0"/>
              <a:t> of </a:t>
            </a:r>
            <a:r>
              <a:rPr lang="es-ES" sz="800" dirty="0" err="1"/>
              <a:t>dilute</a:t>
            </a:r>
            <a:r>
              <a:rPr lang="es-ES" sz="800" dirty="0"/>
              <a:t> </a:t>
            </a:r>
            <a:r>
              <a:rPr lang="es-ES" sz="800" dirty="0" err="1"/>
              <a:t>nitride</a:t>
            </a:r>
            <a:r>
              <a:rPr lang="es-ES" sz="800" dirty="0"/>
              <a:t> </a:t>
            </a:r>
            <a:r>
              <a:rPr lang="es-ES" sz="800" dirty="0" err="1"/>
              <a:t>alloys</a:t>
            </a:r>
            <a:r>
              <a:rPr lang="es-ES" sz="800" dirty="0"/>
              <a:t>. </a:t>
            </a:r>
            <a:r>
              <a:rPr lang="es-ES" sz="800" i="1" dirty="0" err="1"/>
              <a:t>Semicond</a:t>
            </a:r>
            <a:r>
              <a:rPr lang="es-ES" sz="800" i="1" dirty="0"/>
              <a:t>. </a:t>
            </a:r>
            <a:r>
              <a:rPr lang="es-ES" sz="800" i="1" dirty="0" err="1"/>
              <a:t>Sci</a:t>
            </a:r>
            <a:r>
              <a:rPr lang="es-ES" sz="800" i="1" dirty="0"/>
              <a:t>. </a:t>
            </a:r>
            <a:r>
              <a:rPr lang="es-ES" sz="800" i="1" dirty="0" err="1"/>
              <a:t>Technol</a:t>
            </a:r>
            <a:r>
              <a:rPr lang="es-ES" sz="800" i="1" dirty="0"/>
              <a:t>.</a:t>
            </a:r>
            <a:r>
              <a:rPr lang="es-ES" sz="800" dirty="0"/>
              <a:t> </a:t>
            </a:r>
            <a:r>
              <a:rPr lang="es-ES" sz="800" b="1" dirty="0"/>
              <a:t>24</a:t>
            </a:r>
            <a:r>
              <a:rPr lang="es-ES" sz="800" dirty="0"/>
              <a:t>, 033001 (2009).</a:t>
            </a:r>
            <a:endParaRPr lang="en-GB" sz="800" dirty="0"/>
          </a:p>
        </p:txBody>
      </p:sp>
      <p:sp>
        <p:nvSpPr>
          <p:cNvPr id="2" name="TextBox 1"/>
          <p:cNvSpPr txBox="1"/>
          <p:nvPr/>
        </p:nvSpPr>
        <p:spPr>
          <a:xfrm>
            <a:off x="539552" y="476672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Evidence of localized states in </a:t>
            </a:r>
            <a:r>
              <a:rPr lang="en-GB" sz="2400" b="1" dirty="0" err="1" smtClean="0"/>
              <a:t>InAsN</a:t>
            </a:r>
            <a:r>
              <a:rPr lang="en-GB" sz="2400" b="1" dirty="0" smtClean="0"/>
              <a:t> leading to NDR</a:t>
            </a:r>
            <a:endParaRPr lang="en-GB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836712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Some open questions to address require further study 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940152" y="3409255"/>
            <a:ext cx="1826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/>
              <a:t>MBE facilities at ULAN</a:t>
            </a:r>
            <a:endParaRPr lang="en-GB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467544" y="3933056"/>
            <a:ext cx="38164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/>
              <a:t>Direct observation </a:t>
            </a:r>
            <a:r>
              <a:rPr lang="en-GB" sz="1600" dirty="0" smtClean="0"/>
              <a:t>of defects (</a:t>
            </a:r>
            <a:r>
              <a:rPr lang="en-GB" sz="1600" b="1" dirty="0">
                <a:solidFill>
                  <a:srgbClr val="FF0000"/>
                </a:solidFill>
              </a:rPr>
              <a:t>S</a:t>
            </a:r>
            <a:r>
              <a:rPr lang="en-GB" sz="1600" b="1" dirty="0" smtClean="0">
                <a:solidFill>
                  <a:srgbClr val="FF0000"/>
                </a:solidFill>
              </a:rPr>
              <a:t>TEM</a:t>
            </a:r>
            <a:r>
              <a:rPr lang="en-GB" sz="1600" dirty="0" smtClean="0"/>
              <a:t>)</a:t>
            </a:r>
          </a:p>
          <a:p>
            <a:pPr algn="just"/>
            <a:r>
              <a:rPr lang="en-GB" sz="1400" dirty="0" smtClean="0"/>
              <a:t>        (in collaboration with UMR)</a:t>
            </a:r>
            <a:endParaRPr lang="en-GB" sz="1400" dirty="0"/>
          </a:p>
        </p:txBody>
      </p:sp>
      <p:pic>
        <p:nvPicPr>
          <p:cNvPr id="18494" name="Picture 62" descr="C:\Users\ppzdd\Desktop\Downloads\13187684_1066521620060461_923405626_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493" y="1853535"/>
            <a:ext cx="2847492" cy="160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96" name="Picture 6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53" y="4656893"/>
            <a:ext cx="1508953" cy="150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66276" y="4293097"/>
            <a:ext cx="1029660" cy="19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6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6" grpId="0"/>
      <p:bldP spid="22" grpId="0"/>
      <p:bldP spid="2" grpId="0"/>
      <p:bldP spid="3" grpId="0"/>
      <p:bldP spid="5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00B050"/>
                </a:solidFill>
              </a:rPr>
              <a:t>Additional information</a:t>
            </a:r>
            <a:endParaRPr lang="en-GB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26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</TotalTime>
  <Words>674</Words>
  <Application>Microsoft Office PowerPoint</Application>
  <PresentationFormat>On-screen Show (4:3)</PresentationFormat>
  <Paragraphs>93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Graph</vt:lpstr>
      <vt:lpstr>Equation</vt:lpstr>
      <vt:lpstr>PROMIS project: “Electron transport in novel Mid-IR materials and devices”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Additional information</vt:lpstr>
      <vt:lpstr>PowerPoint Presentation</vt:lpstr>
      <vt:lpstr>PowerPoint Presentation</vt:lpstr>
      <vt:lpstr>PowerPoint Presentation</vt:lpstr>
    </vt:vector>
  </TitlesOfParts>
  <Company>University Of Nottingham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InAsN sample – 4K (resolution 8 cm-1)</dc:title>
  <dc:creator>UoN User</dc:creator>
  <cp:lastModifiedBy>User</cp:lastModifiedBy>
  <cp:revision>149</cp:revision>
  <dcterms:created xsi:type="dcterms:W3CDTF">2016-04-21T16:06:40Z</dcterms:created>
  <dcterms:modified xsi:type="dcterms:W3CDTF">2016-05-13T17:40:28Z</dcterms:modified>
</cp:coreProperties>
</file>